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62" r:id="rId5"/>
    <p:sldId id="263" r:id="rId6"/>
    <p:sldId id="264" r:id="rId7"/>
    <p:sldId id="266" r:id="rId8"/>
    <p:sldId id="265" r:id="rId9"/>
    <p:sldId id="272" r:id="rId10"/>
    <p:sldId id="258" r:id="rId11"/>
    <p:sldId id="259" r:id="rId12"/>
    <p:sldId id="260" r:id="rId13"/>
    <p:sldId id="267" r:id="rId14"/>
    <p:sldId id="273" r:id="rId15"/>
    <p:sldId id="268" r:id="rId16"/>
    <p:sldId id="269" r:id="rId17"/>
    <p:sldId id="261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7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1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9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2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3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3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8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0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2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9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6E55-8E66-4C59-98C5-0DDF668DE60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4BB0A-B0F5-4AEA-AF9D-87D61AFB3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8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Information Organization in Iran: Development and Status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R. Fattahi and F. </a:t>
            </a:r>
            <a:r>
              <a:rPr lang="en-US" sz="4000" dirty="0" err="1" smtClean="0"/>
              <a:t>Pazooki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2321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Research on IO in </a:t>
            </a: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ran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 different fields: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A. Cataloging standards</a:t>
            </a:r>
          </a:p>
          <a:p>
            <a:pPr marL="0" indent="0">
              <a:buNone/>
            </a:pPr>
            <a:r>
              <a:rPr lang="en-US" sz="3600" dirty="0" smtClean="0"/>
              <a:t>1) </a:t>
            </a:r>
            <a:r>
              <a:rPr lang="en-US" sz="3600" dirty="0"/>
              <a:t>conceptual </a:t>
            </a:r>
            <a:r>
              <a:rPr lang="en-US" sz="3600" dirty="0" smtClean="0"/>
              <a:t>models: FRBR, FRASAD… </a:t>
            </a:r>
          </a:p>
          <a:p>
            <a:pPr marL="0" indent="0">
              <a:buNone/>
            </a:pPr>
            <a:r>
              <a:rPr lang="en-US" sz="3600" dirty="0" smtClean="0"/>
              <a:t>2) standards: RDA</a:t>
            </a:r>
          </a:p>
        </p:txBody>
      </p:sp>
    </p:spTree>
    <p:extLst>
      <p:ext uri="{BB962C8B-B14F-4D97-AF65-F5344CB8AC3E}">
        <p14:creationId xmlns:p14="http://schemas.microsoft.com/office/powerpoint/2010/main" val="3782536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Research on IO in Iran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B. Subject Headings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LCSH, Persian SH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 smtClean="0">
                <a:solidFill>
                  <a:srgbClr val="FF0000"/>
                </a:solidFill>
              </a:rPr>
              <a:t>C. Classification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DDC and its Persian extensions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LCC and its Persian extensions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7476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Research on IO in Iran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E. Thesauri</a:t>
            </a:r>
          </a:p>
          <a:p>
            <a:pPr marL="0" indent="0">
              <a:buNone/>
            </a:pPr>
            <a:r>
              <a:rPr lang="en-US" sz="3200" dirty="0" smtClean="0"/>
              <a:t>1. ASFA, </a:t>
            </a:r>
          </a:p>
          <a:p>
            <a:endParaRPr lang="en-US" sz="3200" dirty="0"/>
          </a:p>
          <a:p>
            <a:r>
              <a:rPr lang="en-US" sz="3200" dirty="0" smtClean="0">
                <a:solidFill>
                  <a:srgbClr val="FF0000"/>
                </a:solidFill>
              </a:rPr>
              <a:t>F. </a:t>
            </a:r>
            <a:r>
              <a:rPr lang="en-US" sz="3200" dirty="0" err="1" smtClean="0">
                <a:solidFill>
                  <a:srgbClr val="FF0000"/>
                </a:solidFill>
              </a:rPr>
              <a:t>Ctalogs</a:t>
            </a:r>
            <a:endParaRPr lang="en-US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 smtClean="0"/>
              <a:t>1. Iranian National Bibliography</a:t>
            </a:r>
          </a:p>
          <a:p>
            <a:pPr marL="0" indent="0">
              <a:buNone/>
            </a:pPr>
            <a:r>
              <a:rPr lang="en-US" sz="3200" dirty="0" smtClean="0"/>
              <a:t>2. NLAI Online catalog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7081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Research on IO in Iran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G. Library </a:t>
            </a:r>
            <a:r>
              <a:rPr lang="en-US" sz="3200" dirty="0" err="1" smtClean="0">
                <a:solidFill>
                  <a:srgbClr val="FF0000"/>
                </a:solidFill>
              </a:rPr>
              <a:t>softwares</a:t>
            </a:r>
            <a:endParaRPr lang="en-US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 smtClean="0"/>
              <a:t>1. NLAI software</a:t>
            </a:r>
          </a:p>
          <a:p>
            <a:pPr marL="0" indent="0">
              <a:buNone/>
            </a:pPr>
            <a:r>
              <a:rPr lang="en-US" sz="3200" dirty="0" smtClean="0"/>
              <a:t>2. </a:t>
            </a:r>
            <a:r>
              <a:rPr lang="en-US" sz="3200" dirty="0" err="1" smtClean="0"/>
              <a:t>Azarakhsh</a:t>
            </a:r>
            <a:r>
              <a:rPr lang="en-US" sz="3200" dirty="0" smtClean="0"/>
              <a:t> (</a:t>
            </a:r>
            <a:r>
              <a:rPr lang="en-US" sz="3200" dirty="0" err="1" smtClean="0"/>
              <a:t>ParsAzarakhsh</a:t>
            </a:r>
            <a:r>
              <a:rPr lang="en-US" sz="3200" dirty="0" smtClean="0"/>
              <a:t>)</a:t>
            </a:r>
          </a:p>
          <a:p>
            <a:pPr marL="0" indent="0">
              <a:buNone/>
            </a:pPr>
            <a:r>
              <a:rPr lang="en-US" sz="3200" dirty="0" smtClean="0"/>
              <a:t>3. </a:t>
            </a:r>
            <a:r>
              <a:rPr lang="en-US" sz="3200" dirty="0" err="1" smtClean="0"/>
              <a:t>Simorgh</a:t>
            </a:r>
            <a:r>
              <a:rPr lang="en-US" sz="3200" dirty="0" smtClean="0"/>
              <a:t> (NOSA)</a:t>
            </a:r>
          </a:p>
          <a:p>
            <a:pPr marL="0" indent="0">
              <a:buNone/>
            </a:pPr>
            <a:r>
              <a:rPr lang="en-US" sz="3200" dirty="0" smtClean="0"/>
              <a:t>4. Others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036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en-US" b="1" dirty="0" smtClean="0">
                <a:solidFill>
                  <a:srgbClr val="FF0000"/>
                </a:solidFill>
                <a:latin typeface="+mn-lt"/>
              </a:rPr>
              <a:t> Publications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research papers about IO in Farsi scholarly journals as well as in English International journals</a:t>
            </a:r>
          </a:p>
          <a:p>
            <a:r>
              <a:rPr lang="en-US" dirty="0" smtClean="0"/>
              <a:t>Many books authored </a:t>
            </a:r>
            <a:r>
              <a:rPr lang="en-US" smtClean="0"/>
              <a:t>and/or translated on 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225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Committees/Associations in IO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IRANMARC Committee</a:t>
            </a:r>
          </a:p>
          <a:p>
            <a:r>
              <a:rPr lang="en-US" sz="3200" dirty="0" smtClean="0"/>
              <a:t>ISKO-IRAN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31773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Events/Conferences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OPACs: Developments and Applications (1999)</a:t>
            </a:r>
          </a:p>
          <a:p>
            <a:r>
              <a:rPr lang="en-US" sz="3200" dirty="0" smtClean="0"/>
              <a:t>ILISA specialized seminars (2000--)</a:t>
            </a:r>
          </a:p>
          <a:p>
            <a:r>
              <a:rPr lang="en-US" sz="3200" dirty="0" smtClean="0"/>
              <a:t>Software developers’ seminars (2000—)</a:t>
            </a:r>
          </a:p>
          <a:p>
            <a:r>
              <a:rPr lang="en-US" sz="3200" dirty="0" smtClean="0"/>
              <a:t>LIS education departments/schools’ seminars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89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en-US" b="1" dirty="0" smtClean="0">
                <a:solidFill>
                  <a:srgbClr val="FF0000"/>
                </a:solidFill>
              </a:rPr>
              <a:t>Future landscape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Good education/Many Experts</a:t>
            </a:r>
          </a:p>
          <a:p>
            <a:r>
              <a:rPr lang="en-US" sz="3200" dirty="0" smtClean="0"/>
              <a:t>Many Graduate students/researchers interested in IO</a:t>
            </a:r>
          </a:p>
          <a:p>
            <a:r>
              <a:rPr lang="en-US" sz="3200" dirty="0" smtClean="0"/>
              <a:t>Platforms/capacities: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NLAI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IRANDOC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RICEST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ISKO-IRAN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IRANMARC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ILISA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5414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</a:rPr>
              <a:t>Sepaas</a:t>
            </a:r>
            <a:r>
              <a:rPr lang="en-US" sz="4000" dirty="0" smtClean="0">
                <a:solidFill>
                  <a:srgbClr val="FF0000"/>
                </a:solidFill>
              </a:rPr>
              <a:t>!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 (Thank You)!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81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A Big Picture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3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Historical Background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 long history of catalogs </a:t>
            </a:r>
            <a:r>
              <a:rPr lang="en-US" sz="3200" dirty="0"/>
              <a:t>and </a:t>
            </a:r>
            <a:r>
              <a:rPr lang="en-US" sz="3200" dirty="0" smtClean="0"/>
              <a:t>cataloging</a:t>
            </a:r>
          </a:p>
          <a:p>
            <a:r>
              <a:rPr lang="en-US" sz="3200" dirty="0" smtClean="0"/>
              <a:t>going </a:t>
            </a:r>
            <a:r>
              <a:rPr lang="en-US" sz="3200" dirty="0"/>
              <a:t>back to the time of the famous bibliographer Ibn </a:t>
            </a:r>
            <a:r>
              <a:rPr lang="en-US" sz="3200" dirty="0" err="1"/>
              <a:t>Nadim</a:t>
            </a:r>
            <a:r>
              <a:rPr lang="en-US" sz="3200" dirty="0"/>
              <a:t> (</a:t>
            </a:r>
            <a:r>
              <a:rPr lang="en-US" sz="3200" dirty="0" err="1"/>
              <a:t>Abu'l-Faraj</a:t>
            </a:r>
            <a:r>
              <a:rPr lang="en-US" sz="3200" dirty="0"/>
              <a:t> Muhammad bin </a:t>
            </a:r>
            <a:r>
              <a:rPr lang="en-US" sz="3200" dirty="0" err="1"/>
              <a:t>Is'hāq</a:t>
            </a:r>
            <a:r>
              <a:rPr lang="en-US" sz="3200" dirty="0"/>
              <a:t> </a:t>
            </a:r>
            <a:r>
              <a:rPr lang="en-US" sz="3200" dirty="0" smtClean="0"/>
              <a:t>al-</a:t>
            </a:r>
            <a:r>
              <a:rPr lang="en-US" sz="3200" dirty="0" err="1" smtClean="0"/>
              <a:t>Nadim</a:t>
            </a:r>
            <a:r>
              <a:rPr lang="en-US" sz="3200" dirty="0" smtClean="0"/>
              <a:t> (died in </a:t>
            </a:r>
            <a:r>
              <a:rPr lang="en-US" sz="3200" dirty="0"/>
              <a:t>995 or 998). </a:t>
            </a:r>
            <a:endParaRPr lang="en-US" sz="3200" dirty="0" smtClean="0"/>
          </a:p>
          <a:p>
            <a:r>
              <a:rPr lang="en-US" sz="3200" dirty="0" smtClean="0"/>
              <a:t>A </a:t>
            </a:r>
            <a:r>
              <a:rPr lang="en-US" sz="3200" dirty="0"/>
              <a:t>Muslim scholar and bibliographer, possibly of Persian origin. </a:t>
            </a:r>
            <a:endParaRPr lang="en-US" sz="3200" dirty="0" smtClean="0"/>
          </a:p>
          <a:p>
            <a:r>
              <a:rPr lang="en-US" sz="3200" dirty="0" smtClean="0"/>
              <a:t>His </a:t>
            </a:r>
            <a:r>
              <a:rPr lang="en-US" sz="3200" dirty="0"/>
              <a:t>work </a:t>
            </a:r>
            <a:r>
              <a:rPr lang="en-US" sz="3200" i="1" dirty="0" err="1"/>
              <a:t>Kitāb</a:t>
            </a:r>
            <a:r>
              <a:rPr lang="en-US" sz="3200" i="1" dirty="0"/>
              <a:t> </a:t>
            </a:r>
            <a:r>
              <a:rPr lang="en-US" sz="3200" i="1" dirty="0" smtClean="0"/>
              <a:t>al-</a:t>
            </a:r>
            <a:r>
              <a:rPr lang="en-US" sz="3200" i="1" dirty="0" err="1" smtClean="0"/>
              <a:t>Fihrist</a:t>
            </a:r>
            <a:r>
              <a:rPr lang="en-US" sz="3200" i="1" dirty="0" smtClean="0"/>
              <a:t> (the Catalog) </a:t>
            </a:r>
            <a:r>
              <a:rPr lang="en-US" sz="3200" dirty="0" smtClean="0"/>
              <a:t>, </a:t>
            </a:r>
            <a:r>
              <a:rPr lang="en-US" sz="3200" dirty="0"/>
              <a:t>in his own words, is "an Index of the books of all nations, Arabs and non-Arabs alike, </a:t>
            </a:r>
            <a:r>
              <a:rPr lang="en-US" sz="3200" dirty="0" smtClean="0"/>
              <a:t>extant </a:t>
            </a:r>
            <a:r>
              <a:rPr lang="en-US" sz="3200" dirty="0"/>
              <a:t>in the Arabic language and script, on every branch of knowledge</a:t>
            </a:r>
          </a:p>
        </p:txBody>
      </p:sp>
    </p:spTree>
    <p:extLst>
      <p:ext uri="{BB962C8B-B14F-4D97-AF65-F5344CB8AC3E}">
        <p14:creationId xmlns:p14="http://schemas.microsoft.com/office/powerpoint/2010/main" val="176967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Many similar scholars, similar catalogs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Preparing scholarly catalogs: a scholarly tradition</a:t>
            </a:r>
          </a:p>
          <a:p>
            <a:r>
              <a:rPr lang="en-US" sz="3200" dirty="0" smtClean="0"/>
              <a:t>Many world-known scholars involved in library practice:</a:t>
            </a:r>
          </a:p>
          <a:p>
            <a:r>
              <a:rPr lang="en-US" sz="3200" dirty="0" err="1" smtClean="0"/>
              <a:t>Avicena</a:t>
            </a:r>
            <a:r>
              <a:rPr lang="en-US" sz="3200" dirty="0" smtClean="0"/>
              <a:t>, Al-</a:t>
            </a:r>
            <a:r>
              <a:rPr lang="en-US" sz="3200" dirty="0" err="1" smtClean="0"/>
              <a:t>Farabi</a:t>
            </a:r>
            <a:r>
              <a:rPr lang="en-US" sz="3200" dirty="0" smtClean="0"/>
              <a:t>, …</a:t>
            </a:r>
          </a:p>
          <a:p>
            <a:r>
              <a:rPr lang="en-US" sz="3200" dirty="0" smtClean="0"/>
              <a:t>Numerous </a:t>
            </a:r>
            <a:r>
              <a:rPr lang="en-US" sz="3200" dirty="0"/>
              <a:t>bibliographies of Persian and Arabic manuscripts held either in Iran or elsewhere illustrating the ways these resources were listed and </a:t>
            </a:r>
            <a:r>
              <a:rPr lang="en-US" sz="3200" dirty="0" smtClean="0"/>
              <a:t>organized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422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Modern periods: Modern education and the development of cataloging and classification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Going back to </a:t>
            </a:r>
            <a:r>
              <a:rPr lang="en-US" sz="3200" dirty="0"/>
              <a:t>the establishment of TEBROC (the Tehran Book Processing Center) under the supervision of some American and British librarians in the mid-1960s in </a:t>
            </a:r>
            <a:r>
              <a:rPr lang="en-US" sz="3200" dirty="0" smtClean="0"/>
              <a:t>Tehran</a:t>
            </a:r>
          </a:p>
          <a:p>
            <a:r>
              <a:rPr lang="en-US" sz="3200" dirty="0" smtClean="0"/>
              <a:t>TEBROC</a:t>
            </a:r>
            <a:r>
              <a:rPr lang="en-US" sz="3200" dirty="0"/>
              <a:t>, led by </a:t>
            </a:r>
            <a:r>
              <a:rPr lang="en-US" sz="3200" dirty="0" err="1"/>
              <a:t>Poori</a:t>
            </a:r>
            <a:r>
              <a:rPr lang="en-US" sz="3200" dirty="0"/>
              <a:t> </a:t>
            </a:r>
            <a:r>
              <a:rPr lang="en-US" sz="3200" dirty="0" err="1"/>
              <a:t>Soltani</a:t>
            </a:r>
            <a:r>
              <a:rPr lang="en-US" sz="3200" dirty="0"/>
              <a:t> (1931-2015), aimed to employ the most recent developments and innovations of library science to promote cataloging standards such as </a:t>
            </a:r>
            <a:r>
              <a:rPr lang="en-US" sz="3200" dirty="0" smtClean="0"/>
              <a:t>ISBD </a:t>
            </a:r>
            <a:r>
              <a:rPr lang="en-US" sz="3200" dirty="0"/>
              <a:t>and </a:t>
            </a:r>
            <a:r>
              <a:rPr lang="en-US" sz="3200" dirty="0" smtClean="0"/>
              <a:t>(</a:t>
            </a:r>
            <a:r>
              <a:rPr lang="en-US" sz="3200" dirty="0"/>
              <a:t>AACR) </a:t>
            </a:r>
          </a:p>
        </p:txBody>
      </p:sp>
    </p:spTree>
    <p:extLst>
      <p:ext uri="{BB962C8B-B14F-4D97-AF65-F5344CB8AC3E}">
        <p14:creationId xmlns:p14="http://schemas.microsoft.com/office/powerpoint/2010/main" val="341078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More developments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Merger </a:t>
            </a:r>
            <a:r>
              <a:rPr lang="en-US" sz="3200" dirty="0"/>
              <a:t>of TEBROC in the National Library of Iran (NLI) in the early 1980s </a:t>
            </a:r>
            <a:endParaRPr lang="en-US" sz="3200" dirty="0" smtClean="0"/>
          </a:p>
          <a:p>
            <a:r>
              <a:rPr lang="en-US" sz="3200" dirty="0" smtClean="0"/>
              <a:t>Improvement in the </a:t>
            </a:r>
            <a:r>
              <a:rPr lang="en-US" sz="3200" dirty="0"/>
              <a:t>Iranian National Bibliography </a:t>
            </a:r>
            <a:r>
              <a:rPr lang="en-US" sz="3200" dirty="0" smtClean="0"/>
              <a:t>in </a:t>
            </a:r>
            <a:r>
              <a:rPr lang="en-US" sz="3200" dirty="0"/>
              <a:t>terms of organization, standardization and coverage using AACR2, DD, and LCC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Translation of AACR2 into Persian </a:t>
            </a:r>
            <a:r>
              <a:rPr lang="en-US" sz="3200" dirty="0"/>
              <a:t>in 1992 </a:t>
            </a:r>
            <a:r>
              <a:rPr lang="en-US" sz="3200" dirty="0" smtClean="0"/>
              <a:t>(by R. Fattahi).</a:t>
            </a:r>
          </a:p>
          <a:p>
            <a:r>
              <a:rPr lang="en-US" sz="3200" dirty="0" smtClean="0"/>
              <a:t>An </a:t>
            </a:r>
            <a:r>
              <a:rPr lang="en-US" sz="3200" dirty="0"/>
              <a:t>essential step towards widespread and coherent use of modern cataloging rules in </a:t>
            </a:r>
            <a:r>
              <a:rPr lang="en-US" sz="3200" dirty="0" smtClean="0"/>
              <a:t>Iran</a:t>
            </a:r>
          </a:p>
          <a:p>
            <a:r>
              <a:rPr lang="en-US" sz="3200" dirty="0" smtClean="0"/>
              <a:t>Approving CIP law by the Parliament (late 1980s): A must for all books published in Iran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7325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Development of more standards and tools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Iranian Cutter numbers</a:t>
            </a:r>
          </a:p>
          <a:p>
            <a:r>
              <a:rPr lang="en-US" sz="3200" dirty="0" smtClean="0"/>
              <a:t>DDC and LCC extended in many fields: Islam, Iranian history, Iranian geography, Iranian language and literature, </a:t>
            </a:r>
          </a:p>
          <a:p>
            <a:r>
              <a:rPr lang="en-US" sz="3200" dirty="0" smtClean="0"/>
              <a:t>Persian List of Subject Headings (Now in print and electronic)</a:t>
            </a:r>
          </a:p>
          <a:p>
            <a:r>
              <a:rPr lang="en-US" sz="3200" dirty="0" smtClean="0"/>
              <a:t>Iranian National Bibliography (Now print, on disc, online)</a:t>
            </a:r>
          </a:p>
          <a:p>
            <a:r>
              <a:rPr lang="en-US" sz="3200" dirty="0" smtClean="0"/>
              <a:t>Many thesauri, in many fields</a:t>
            </a:r>
          </a:p>
          <a:p>
            <a:r>
              <a:rPr lang="en-US" sz="3200" dirty="0" smtClean="0"/>
              <a:t>Many library </a:t>
            </a:r>
            <a:r>
              <a:rPr lang="en-US" sz="3200" dirty="0" err="1" smtClean="0"/>
              <a:t>softwares</a:t>
            </a: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174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Development of Iran MARC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M. </a:t>
            </a:r>
            <a:r>
              <a:rPr lang="en-US" sz="3200" dirty="0" err="1" smtClean="0"/>
              <a:t>Kokabi’s</a:t>
            </a:r>
            <a:r>
              <a:rPr lang="en-US" sz="3200" dirty="0" smtClean="0"/>
              <a:t> PhD thesis (1995, UNSW, Sydney</a:t>
            </a:r>
            <a:r>
              <a:rPr lang="en-US" sz="3200" dirty="0"/>
              <a:t>,</a:t>
            </a:r>
            <a:r>
              <a:rPr lang="en-US" sz="3200" dirty="0" smtClean="0"/>
              <a:t> Australia)</a:t>
            </a:r>
          </a:p>
          <a:p>
            <a:r>
              <a:rPr lang="en-US" sz="3200" dirty="0" smtClean="0"/>
              <a:t>Establishment of IRANMARC Committee (1996)</a:t>
            </a:r>
          </a:p>
          <a:p>
            <a:r>
              <a:rPr lang="en-US" sz="3200" dirty="0" smtClean="0"/>
              <a:t>IRANMARC Handbook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8801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Education for Information organization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courses in the 1930s and 1940s and 1950s</a:t>
            </a:r>
          </a:p>
          <a:p>
            <a:r>
              <a:rPr lang="en-US" dirty="0" smtClean="0"/>
              <a:t>Modern times:</a:t>
            </a:r>
          </a:p>
          <a:p>
            <a:r>
              <a:rPr lang="en-US" dirty="0" smtClean="0"/>
              <a:t>BA: 8 courses:  Cataloging, Classification, Abstracting, Indexing</a:t>
            </a:r>
          </a:p>
          <a:p>
            <a:r>
              <a:rPr lang="en-US" dirty="0" smtClean="0"/>
              <a:t>MLS: 2 courses: Indexing, Data processing</a:t>
            </a:r>
          </a:p>
          <a:p>
            <a:r>
              <a:rPr lang="en-US" dirty="0" smtClean="0"/>
              <a:t>PhD: A major program in Information and Knowledge Retrieval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26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637</Words>
  <Application>Microsoft Office PowerPoint</Application>
  <PresentationFormat>Custom</PresentationFormat>
  <Paragraphs>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Information Organization in Iran: Development and Status</vt:lpstr>
      <vt:lpstr>PowerPoint Presentation</vt:lpstr>
      <vt:lpstr>Historical Background</vt:lpstr>
      <vt:lpstr>Many similar scholars, similar catalogs</vt:lpstr>
      <vt:lpstr>Modern periods: Modern education and the development of cataloging and classification</vt:lpstr>
      <vt:lpstr>More developments</vt:lpstr>
      <vt:lpstr>Development of more standards and tools</vt:lpstr>
      <vt:lpstr>Development of Iran MARC</vt:lpstr>
      <vt:lpstr>Education for Information organization</vt:lpstr>
      <vt:lpstr>Research on IO in Iran</vt:lpstr>
      <vt:lpstr>Research on IO in Iran</vt:lpstr>
      <vt:lpstr>Research on IO in Iran</vt:lpstr>
      <vt:lpstr>Research on IO in Iran</vt:lpstr>
      <vt:lpstr> Publications</vt:lpstr>
      <vt:lpstr>Committees/Associations in IO</vt:lpstr>
      <vt:lpstr>Events/Conferences</vt:lpstr>
      <vt:lpstr>Future landscape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Organization in Iran: Development and Status</dc:title>
  <dc:creator>??</dc:creator>
  <cp:lastModifiedBy> </cp:lastModifiedBy>
  <cp:revision>18</cp:revision>
  <dcterms:created xsi:type="dcterms:W3CDTF">2018-11-15T13:00:08Z</dcterms:created>
  <dcterms:modified xsi:type="dcterms:W3CDTF">2018-11-24T07:38:47Z</dcterms:modified>
</cp:coreProperties>
</file>