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630" r:id="rId4"/>
  </p:sldMasterIdLst>
  <p:sldIdLst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1" autoAdjust="0"/>
  </p:normalViewPr>
  <p:slideViewPr>
    <p:cSldViewPr snapToGrid="0">
      <p:cViewPr varScale="1">
        <p:scale>
          <a:sx n="94" d="100"/>
          <a:sy n="94" d="100"/>
        </p:scale>
        <p:origin x="12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027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472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4120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4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6281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9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2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7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10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287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68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74929172-4BF7-429F-BA25-7E9D1A4215EE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142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31" r:id="rId1"/>
    <p:sldLayoutId id="2147484632" r:id="rId2"/>
    <p:sldLayoutId id="2147484633" r:id="rId3"/>
    <p:sldLayoutId id="2147484634" r:id="rId4"/>
    <p:sldLayoutId id="2147484635" r:id="rId5"/>
    <p:sldLayoutId id="2147484636" r:id="rId6"/>
    <p:sldLayoutId id="2147484637" r:id="rId7"/>
    <p:sldLayoutId id="2147484638" r:id="rId8"/>
    <p:sldLayoutId id="2147484639" r:id="rId9"/>
    <p:sldLayoutId id="2147484640" r:id="rId10"/>
    <p:sldLayoutId id="214748464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ardus.mpn.gov.rs/" TargetMode="External"/><Relationship Id="rId2" Type="http://schemas.openxmlformats.org/officeDocument/2006/relationships/hyperlink" Target="http://www.unilib.rs/sadrzaji/e-tez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art-europe.eu/basic-search.php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ldcat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fcarchive.rs/en#beograd/1" TargetMode="External"/><Relationship Id="rId2" Type="http://schemas.openxmlformats.org/officeDocument/2006/relationships/hyperlink" Target="http://www.digitalna.nb.rs/Wiki.jsp?setLang=en&amp;page=Glavn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b.rs/pages/article.php?id=1752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COMARC/B IN COBISS.SR </a:t>
            </a:r>
            <a:r>
              <a:rPr lang="en-US" dirty="0" err="1" smtClean="0"/>
              <a:t>netvork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sers </a:t>
            </a:r>
            <a:r>
              <a:rPr lang="en-US" dirty="0" err="1"/>
              <a:t>e</a:t>
            </a:r>
            <a:r>
              <a:rPr lang="en-US" dirty="0" err="1" smtClean="0"/>
              <a:t>xpirience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426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3600" dirty="0" smtClean="0"/>
              <a:t>EXAMPLES of harvesting data from bibliographical records in COMARC/B format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Repository </a:t>
            </a:r>
            <a:r>
              <a:rPr lang="en-US" dirty="0"/>
              <a:t>of PhD dissertation of Serbian universities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Word </a:t>
            </a:r>
            <a:r>
              <a:rPr lang="en-US" dirty="0" smtClean="0"/>
              <a:t>Cat - </a:t>
            </a:r>
            <a:r>
              <a:rPr lang="en-US" dirty="0"/>
              <a:t>D</a:t>
            </a:r>
            <a:r>
              <a:rPr lang="en-US" dirty="0" smtClean="0"/>
              <a:t>ownloading </a:t>
            </a:r>
            <a:r>
              <a:rPr lang="en-US" dirty="0"/>
              <a:t>of </a:t>
            </a:r>
            <a:r>
              <a:rPr lang="en-US" dirty="0" smtClean="0"/>
              <a:t>bibliographic </a:t>
            </a:r>
            <a:r>
              <a:rPr lang="en-US" dirty="0"/>
              <a:t>records  </a:t>
            </a:r>
            <a:r>
              <a:rPr lang="en-US" dirty="0" smtClean="0"/>
              <a:t>from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Exporting COBISS.SR record to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Examples of </a:t>
            </a:r>
            <a:r>
              <a:rPr lang="en-US" dirty="0"/>
              <a:t>metadata </a:t>
            </a:r>
            <a:r>
              <a:rPr lang="en-US" dirty="0" smtClean="0"/>
              <a:t>harvesting through </a:t>
            </a:r>
            <a:r>
              <a:rPr lang="en-US" dirty="0"/>
              <a:t>OAI PMH from local electronic catalogues in the COBISS.SR system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Statistical surveys of publishing activity based on the union catalogue of </a:t>
            </a:r>
            <a:r>
              <a:rPr lang="en-US" dirty="0" smtClean="0"/>
              <a:t>COBIB.SR </a:t>
            </a:r>
            <a:r>
              <a:rPr lang="en-US" dirty="0"/>
              <a:t>Publishers rankings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80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Repository of PhD dissertation of Serbian universities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</a:t>
            </a:r>
            <a:r>
              <a:rPr lang="en-US" dirty="0" smtClean="0"/>
              <a:t>ull-text </a:t>
            </a:r>
            <a:r>
              <a:rPr lang="en-US" dirty="0"/>
              <a:t>of PhD and other research theses produced by postgraduate students of our </a:t>
            </a:r>
            <a:r>
              <a:rPr lang="en-US" dirty="0" smtClean="0"/>
              <a:t>universities</a:t>
            </a:r>
            <a:r>
              <a:rPr lang="en-US" dirty="0"/>
              <a:t> </a:t>
            </a:r>
            <a:r>
              <a:rPr lang="en-US" dirty="0" smtClean="0"/>
              <a:t>from 2012 onward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All material is in the PHAIDRA (Permanent Hosting, Archiving and Indexing of Digital </a:t>
            </a:r>
            <a:r>
              <a:rPr lang="en-US" dirty="0" smtClean="0"/>
              <a:t>Resources </a:t>
            </a:r>
            <a:r>
              <a:rPr lang="en-US" dirty="0"/>
              <a:t>and Assets) digital repository system of the University of </a:t>
            </a:r>
            <a:r>
              <a:rPr lang="en-US" dirty="0" smtClean="0"/>
              <a:t>Belgrade.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Protocol </a:t>
            </a:r>
            <a:r>
              <a:rPr lang="en-US" dirty="0"/>
              <a:t>Z39.50 </a:t>
            </a:r>
            <a:r>
              <a:rPr lang="en-US" dirty="0" smtClean="0"/>
              <a:t>used for metadata harvesting from </a:t>
            </a:r>
            <a:r>
              <a:rPr lang="en-US" dirty="0"/>
              <a:t>union </a:t>
            </a:r>
            <a:r>
              <a:rPr lang="en-US" dirty="0" smtClean="0"/>
              <a:t>catalogue. Data transferred to </a:t>
            </a:r>
            <a:r>
              <a:rPr lang="en-US" b="1" dirty="0"/>
              <a:t>modified LOM schema</a:t>
            </a:r>
            <a:r>
              <a:rPr lang="en-US" dirty="0"/>
              <a:t> (Learning Object Metadata</a:t>
            </a:r>
            <a:r>
              <a:rPr lang="en-US" dirty="0" smtClean="0"/>
              <a:t>).</a:t>
            </a:r>
          </a:p>
          <a:p>
            <a:r>
              <a:rPr lang="en-US" u="sng" dirty="0" smtClean="0">
                <a:hlinkClick r:id="rId2"/>
              </a:rPr>
              <a:t> </a:t>
            </a:r>
            <a:r>
              <a:rPr lang="en-US" u="sng" dirty="0">
                <a:hlinkClick r:id="rId2"/>
              </a:rPr>
              <a:t>http://www.unilib.rs/sadrzaji/e-teze</a:t>
            </a:r>
            <a:r>
              <a:rPr lang="en-US" u="sng" dirty="0" smtClean="0">
                <a:hlinkClick r:id="rId2"/>
              </a:rPr>
              <a:t>/</a:t>
            </a:r>
            <a:endParaRPr lang="en-US" dirty="0"/>
          </a:p>
          <a:p>
            <a:r>
              <a:rPr lang="en-US" u="sng" dirty="0">
                <a:hlinkClick r:id="rId3"/>
              </a:rPr>
              <a:t>http://nardus.mpn.gov.rs</a:t>
            </a:r>
            <a:r>
              <a:rPr lang="en-US" u="sng" dirty="0" smtClean="0">
                <a:hlinkClick r:id="rId3"/>
              </a:rPr>
              <a:t>/</a:t>
            </a:r>
            <a:endParaRPr lang="en-US" dirty="0"/>
          </a:p>
          <a:p>
            <a:r>
              <a:rPr lang="en-US" u="sng" dirty="0">
                <a:hlinkClick r:id="rId4"/>
              </a:rPr>
              <a:t>http://www.dart-europe.eu/basic-search.php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164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500" dirty="0"/>
              <a:t>Word </a:t>
            </a:r>
            <a:r>
              <a:rPr lang="en-US" sz="4500" dirty="0" smtClean="0"/>
              <a:t>Cat</a:t>
            </a:r>
            <a:r>
              <a:rPr lang="en-US" sz="4500" dirty="0"/>
              <a:t/>
            </a:r>
            <a:br>
              <a:rPr lang="en-US" sz="4500" dirty="0"/>
            </a:br>
            <a:r>
              <a:rPr lang="en-US" sz="3200" dirty="0"/>
              <a:t>	</a:t>
            </a:r>
            <a:r>
              <a:rPr lang="en-US" sz="3200" dirty="0" smtClean="0"/>
              <a:t>	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Downloading </a:t>
            </a:r>
            <a:r>
              <a:rPr lang="en-US" sz="2400" dirty="0"/>
              <a:t>of bibliographic records  </a:t>
            </a:r>
            <a:r>
              <a:rPr lang="en-US" sz="2400" dirty="0" smtClean="0"/>
              <a:t>from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Exporting </a:t>
            </a:r>
            <a:r>
              <a:rPr lang="en-US" sz="2400" dirty="0"/>
              <a:t>bibliographic records from COBISS.SR </a:t>
            </a:r>
            <a:r>
              <a:rPr lang="en-US" sz="2400" dirty="0" smtClean="0"/>
              <a:t>to</a:t>
            </a:r>
            <a:endParaRPr lang="en-US" sz="2400" dirty="0"/>
          </a:p>
          <a:p>
            <a:r>
              <a:rPr lang="en-US" u="sng" dirty="0">
                <a:hlinkClick r:id="rId2"/>
              </a:rPr>
              <a:t>https://www.worldcat.org/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529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OAI-PMH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Metadata harvesting </a:t>
            </a:r>
            <a:r>
              <a:rPr lang="en-US" dirty="0"/>
              <a:t>from local electronic </a:t>
            </a:r>
            <a:r>
              <a:rPr lang="en-US" dirty="0" smtClean="0"/>
              <a:t>bibliographic catalogues </a:t>
            </a:r>
            <a:r>
              <a:rPr lang="en-US" dirty="0"/>
              <a:t>of </a:t>
            </a:r>
            <a:r>
              <a:rPr lang="en-US" dirty="0" smtClean="0"/>
              <a:t>libraries.</a:t>
            </a:r>
          </a:p>
          <a:p>
            <a:endParaRPr lang="en-US" dirty="0"/>
          </a:p>
          <a:p>
            <a:pPr lvl="1"/>
            <a:r>
              <a:rPr lang="en-US" dirty="0" smtClean="0"/>
              <a:t>Digital </a:t>
            </a:r>
            <a:r>
              <a:rPr lang="en-US" dirty="0"/>
              <a:t>Collection of the National Library of Serbia </a:t>
            </a:r>
            <a:r>
              <a:rPr lang="en-US" sz="2400" dirty="0" smtClean="0"/>
              <a:t> </a:t>
            </a:r>
          </a:p>
          <a:p>
            <a:r>
              <a:rPr lang="en-US" sz="2400" u="sng" dirty="0" smtClean="0">
                <a:hlinkClick r:id="rId2"/>
              </a:rPr>
              <a:t>http://www.digitalna.nb.rs/Wiki.jsp?setLang=en&amp;page=Glavna</a:t>
            </a:r>
            <a:endParaRPr lang="en-US" sz="2400" u="sng" dirty="0" smtClean="0"/>
          </a:p>
          <a:p>
            <a:endParaRPr lang="en-US" sz="2400" dirty="0"/>
          </a:p>
          <a:p>
            <a:pPr lvl="1"/>
            <a:r>
              <a:rPr lang="en-US" dirty="0" smtClean="0"/>
              <a:t>Project </a:t>
            </a:r>
            <a:r>
              <a:rPr lang="en-US" dirty="0"/>
              <a:t>DKSG/AFC - Alternative Film </a:t>
            </a:r>
            <a:r>
              <a:rPr lang="en-US" dirty="0" smtClean="0"/>
              <a:t>Archive</a:t>
            </a:r>
            <a:endParaRPr lang="en-US" sz="2400" dirty="0"/>
          </a:p>
          <a:p>
            <a:r>
              <a:rPr lang="en-US" sz="2400" u="sng" dirty="0">
                <a:hlinkClick r:id="rId3"/>
              </a:rPr>
              <a:t>http://afcarchive.rs/en#beograd/1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P</a:t>
            </a:r>
            <a:r>
              <a:rPr lang="en-US" dirty="0" smtClean="0"/>
              <a:t>roject </a:t>
            </a:r>
            <a:r>
              <a:rPr lang="en-US" dirty="0"/>
              <a:t>of digital repository of scientific and artistic works from the national universities included in Erasmus+ project - Boosting Engagement of Serbian Universities in Open Science – BE-OPEN.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714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Statistical </a:t>
            </a:r>
            <a:r>
              <a:rPr lang="en-US" dirty="0"/>
              <a:t>surveys of publishing </a:t>
            </a:r>
            <a:r>
              <a:rPr lang="en-US" dirty="0" smtClean="0"/>
              <a:t>activity and </a:t>
            </a:r>
            <a:br>
              <a:rPr lang="en-US" dirty="0" smtClean="0"/>
            </a:br>
            <a:r>
              <a:rPr lang="en-US" dirty="0" smtClean="0"/>
              <a:t>Publishers </a:t>
            </a:r>
            <a:r>
              <a:rPr lang="en-US" dirty="0"/>
              <a:t>rankings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VBS Center of the National Library </a:t>
            </a:r>
            <a:r>
              <a:rPr lang="en-US" dirty="0" smtClean="0"/>
              <a:t>detailed </a:t>
            </a:r>
            <a:r>
              <a:rPr lang="en-US" dirty="0"/>
              <a:t>annual reports needed to gain insight into publishing production in the country</a:t>
            </a:r>
            <a:r>
              <a:rPr lang="en-US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two </a:t>
            </a:r>
            <a:r>
              <a:rPr lang="en-US" dirty="0" err="1" smtClean="0"/>
              <a:t>diferent</a:t>
            </a:r>
            <a:r>
              <a:rPr lang="en-US" dirty="0"/>
              <a:t> </a:t>
            </a:r>
            <a:r>
              <a:rPr lang="en-US" dirty="0" smtClean="0"/>
              <a:t>rankings </a:t>
            </a:r>
            <a:r>
              <a:rPr lang="en-US" dirty="0"/>
              <a:t>of the publishers (based on the number of first editions and number of repeated editions</a:t>
            </a:r>
            <a:r>
              <a:rPr lang="en-US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detailed </a:t>
            </a:r>
            <a:r>
              <a:rPr lang="en-US" dirty="0"/>
              <a:t>statistics of total annual production of printed materials in different areas (UDC) 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overview </a:t>
            </a:r>
            <a:r>
              <a:rPr lang="en-US" dirty="0"/>
              <a:t>of top ten publishers according to the number of published books in specific areas.     </a:t>
            </a:r>
          </a:p>
          <a:p>
            <a:r>
              <a:rPr lang="en-US" u="sng" dirty="0">
                <a:hlinkClick r:id="rId2"/>
              </a:rPr>
              <a:t>https://www.nb.rs/pages/article.php?id=17526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393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4D18DA-07F0-42AA-A4D8-DA1A93EE23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7D7A17-86F0-479A-99ED-25A5B5927E3A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E1857EDA-311A-4347-A668-7F4377E389B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215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Tw Cen MT</vt:lpstr>
      <vt:lpstr>Tw Cen MT Condensed</vt:lpstr>
      <vt:lpstr>Wingdings</vt:lpstr>
      <vt:lpstr>Wingdings 3</vt:lpstr>
      <vt:lpstr>Integral</vt:lpstr>
      <vt:lpstr>COMARC/B IN COBISS.SR netvork  </vt:lpstr>
      <vt:lpstr>EXAMPLES of harvesting data from bibliographical records in COMARC/B format </vt:lpstr>
      <vt:lpstr>Repository of PhD dissertation of Serbian universities </vt:lpstr>
      <vt:lpstr>Word Cat   </vt:lpstr>
      <vt:lpstr>OAI-PMH </vt:lpstr>
      <vt:lpstr> Statistical surveys of publishing activity and  Publishers rankings 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2018-11-16T14:29:17Z</dcterms:created>
  <dcterms:modified xsi:type="dcterms:W3CDTF">2018-11-16T15:16:21Z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