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3" r:id="rId6"/>
    <p:sldMasterId id="2147483652" r:id="rId7"/>
    <p:sldMasterId id="2147483668" r:id="rId8"/>
  </p:sldMasterIdLst>
  <p:notesMasterIdLst>
    <p:notesMasterId r:id="rId47"/>
  </p:notesMasterIdLst>
  <p:handoutMasterIdLst>
    <p:handoutMasterId r:id="rId48"/>
  </p:handoutMasterIdLst>
  <p:sldIdLst>
    <p:sldId id="256" r:id="rId9"/>
    <p:sldId id="311" r:id="rId10"/>
    <p:sldId id="314" r:id="rId11"/>
    <p:sldId id="315" r:id="rId12"/>
    <p:sldId id="306" r:id="rId13"/>
    <p:sldId id="305" r:id="rId14"/>
    <p:sldId id="259" r:id="rId15"/>
    <p:sldId id="309" r:id="rId16"/>
    <p:sldId id="262" r:id="rId17"/>
    <p:sldId id="263" r:id="rId18"/>
    <p:sldId id="264" r:id="rId19"/>
    <p:sldId id="265" r:id="rId20"/>
    <p:sldId id="266" r:id="rId21"/>
    <p:sldId id="312" r:id="rId22"/>
    <p:sldId id="316" r:id="rId23"/>
    <p:sldId id="307" r:id="rId24"/>
    <p:sldId id="270" r:id="rId25"/>
    <p:sldId id="269" r:id="rId26"/>
    <p:sldId id="260" r:id="rId27"/>
    <p:sldId id="317" r:id="rId28"/>
    <p:sldId id="318"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257" r:id="rId46"/>
  </p:sldIdLst>
  <p:sldSz cx="9144000" cy="6858000" type="screen4x3"/>
  <p:notesSz cx="6797675" cy="9928225"/>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6338" autoAdjust="0"/>
  </p:normalViewPr>
  <p:slideViewPr>
    <p:cSldViewPr>
      <p:cViewPr varScale="1">
        <p:scale>
          <a:sx n="75" d="100"/>
          <a:sy n="75" d="100"/>
        </p:scale>
        <p:origin x="1470"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393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handoutMaster" Target="handoutMasters/handoutMaster1.xml"/><Relationship Id="rId8" Type="http://schemas.openxmlformats.org/officeDocument/2006/relationships/slideMaster" Target="slideMasters/slideMaster4.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http://dok/Externi/porocilo/2017/Ostale_datoteke_za_pomo&#269;_pri_delu/Grafi_in_tabele_za_letno_poro&#269;ilo_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414656468518078E-2"/>
          <c:y val="6.0659802140117104E-2"/>
          <c:w val="0.88515135608048978"/>
          <c:h val="0.84650845727617385"/>
        </c:manualLayout>
      </c:layout>
      <c:barChart>
        <c:barDir val="col"/>
        <c:grouping val="stacked"/>
        <c:varyColors val="0"/>
        <c:ser>
          <c:idx val="1"/>
          <c:order val="0"/>
          <c:tx>
            <c:strRef>
              <c:f>'Polnopravno clanstvo_aru'!$A$5</c:f>
              <c:strCache>
                <c:ptCount val="1"/>
                <c:pt idx="0">
                  <c:v>COBISS.SI</c:v>
                </c:pt>
              </c:strCache>
            </c:strRef>
          </c:tx>
          <c:invertIfNegative val="0"/>
          <c:dLbls>
            <c:spPr>
              <a:noFill/>
              <a:ln>
                <a:noFill/>
              </a:ln>
              <a:effectLst/>
            </c:spPr>
            <c:txPr>
              <a:bodyPr/>
              <a:lstStyle/>
              <a:p>
                <a:pPr>
                  <a:defRPr sz="700" b="1">
                    <a:latin typeface="Arial" panose="020B0604020202020204" pitchFamily="34" charset="0"/>
                    <a:cs typeface="Arial" panose="020B0604020202020204" pitchFamily="34" charset="0"/>
                  </a:defRPr>
                </a:pPr>
                <a:endParaRPr lang="en-S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'Polnopravno clanstvo_aru'!$O$4:$S$4</c:f>
              <c:numCache>
                <c:formatCode>General</c:formatCode>
                <c:ptCount val="5"/>
                <c:pt idx="0">
                  <c:v>2013</c:v>
                </c:pt>
                <c:pt idx="1">
                  <c:v>2014</c:v>
                </c:pt>
                <c:pt idx="2">
                  <c:v>2015</c:v>
                </c:pt>
                <c:pt idx="3">
                  <c:v>2016</c:v>
                </c:pt>
                <c:pt idx="4">
                  <c:v>2017</c:v>
                </c:pt>
              </c:numCache>
            </c:numRef>
          </c:cat>
          <c:val>
            <c:numRef>
              <c:f>'Polnopravno clanstvo_aru'!$O$5:$S$5</c:f>
              <c:numCache>
                <c:formatCode>General</c:formatCode>
                <c:ptCount val="5"/>
                <c:pt idx="0">
                  <c:v>433</c:v>
                </c:pt>
                <c:pt idx="1">
                  <c:v>437</c:v>
                </c:pt>
                <c:pt idx="2">
                  <c:v>445</c:v>
                </c:pt>
                <c:pt idx="3">
                  <c:v>490</c:v>
                </c:pt>
                <c:pt idx="4">
                  <c:v>730</c:v>
                </c:pt>
              </c:numCache>
            </c:numRef>
          </c:val>
          <c:extLst>
            <c:ext xmlns:c16="http://schemas.microsoft.com/office/drawing/2014/chart" uri="{C3380CC4-5D6E-409C-BE32-E72D297353CC}">
              <c16:uniqueId val="{00000000-ED73-48A0-929D-2C83965EF1A3}"/>
            </c:ext>
          </c:extLst>
        </c:ser>
        <c:ser>
          <c:idx val="0"/>
          <c:order val="1"/>
          <c:tx>
            <c:strRef>
              <c:f>'Polnopravno clanstvo_aru'!$A$7</c:f>
              <c:strCache>
                <c:ptCount val="1"/>
                <c:pt idx="0">
                  <c:v>COBISS.Net</c:v>
                </c:pt>
              </c:strCache>
            </c:strRef>
          </c:tx>
          <c:invertIfNegative val="0"/>
          <c:dLbls>
            <c:spPr>
              <a:noFill/>
              <a:ln>
                <a:noFill/>
              </a:ln>
              <a:effectLst/>
            </c:spPr>
            <c:txPr>
              <a:bodyPr wrap="square" lIns="38100" tIns="19050" rIns="38100" bIns="19050" anchor="ctr">
                <a:spAutoFit/>
              </a:bodyPr>
              <a:lstStyle/>
              <a:p>
                <a:pPr>
                  <a:defRPr sz="800" baseline="0"/>
                </a:pPr>
                <a:endParaRPr lang="en-S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'Polnopravno clanstvo_aru'!$O$4:$S$4</c:f>
              <c:numCache>
                <c:formatCode>General</c:formatCode>
                <c:ptCount val="5"/>
                <c:pt idx="0">
                  <c:v>2013</c:v>
                </c:pt>
                <c:pt idx="1">
                  <c:v>2014</c:v>
                </c:pt>
                <c:pt idx="2">
                  <c:v>2015</c:v>
                </c:pt>
                <c:pt idx="3">
                  <c:v>2016</c:v>
                </c:pt>
                <c:pt idx="4">
                  <c:v>2017</c:v>
                </c:pt>
              </c:numCache>
            </c:numRef>
          </c:cat>
          <c:val>
            <c:numRef>
              <c:f>'Polnopravno clanstvo_aru'!$O$9:$S$9</c:f>
              <c:numCache>
                <c:formatCode>General</c:formatCode>
                <c:ptCount val="5"/>
                <c:pt idx="0">
                  <c:v>301</c:v>
                </c:pt>
                <c:pt idx="1">
                  <c:v>315</c:v>
                </c:pt>
                <c:pt idx="2">
                  <c:v>337</c:v>
                </c:pt>
                <c:pt idx="3">
                  <c:v>345</c:v>
                </c:pt>
                <c:pt idx="4">
                  <c:v>365</c:v>
                </c:pt>
              </c:numCache>
            </c:numRef>
          </c:val>
          <c:extLst>
            <c:ext xmlns:c16="http://schemas.microsoft.com/office/drawing/2014/chart" uri="{C3380CC4-5D6E-409C-BE32-E72D297353CC}">
              <c16:uniqueId val="{00000001-ED73-48A0-929D-2C83965EF1A3}"/>
            </c:ext>
          </c:extLst>
        </c:ser>
        <c:dLbls>
          <c:showLegendKey val="0"/>
          <c:showVal val="0"/>
          <c:showCatName val="0"/>
          <c:showSerName val="0"/>
          <c:showPercent val="0"/>
          <c:showBubbleSize val="0"/>
        </c:dLbls>
        <c:gapWidth val="150"/>
        <c:overlap val="100"/>
        <c:axId val="89390464"/>
        <c:axId val="28779648"/>
      </c:barChart>
      <c:catAx>
        <c:axId val="89390464"/>
        <c:scaling>
          <c:orientation val="minMax"/>
        </c:scaling>
        <c:delete val="0"/>
        <c:axPos val="b"/>
        <c:numFmt formatCode="General" sourceLinked="1"/>
        <c:majorTickMark val="out"/>
        <c:minorTickMark val="none"/>
        <c:tickLblPos val="nextTo"/>
        <c:txPr>
          <a:bodyPr/>
          <a:lstStyle/>
          <a:p>
            <a:pPr>
              <a:defRPr sz="800">
                <a:latin typeface="Arial" panose="020B0604020202020204" pitchFamily="34" charset="0"/>
                <a:cs typeface="Arial" panose="020B0604020202020204" pitchFamily="34" charset="0"/>
              </a:defRPr>
            </a:pPr>
            <a:endParaRPr lang="en-SI"/>
          </a:p>
        </c:txPr>
        <c:crossAx val="28779648"/>
        <c:crosses val="autoZero"/>
        <c:auto val="1"/>
        <c:lblAlgn val="ctr"/>
        <c:lblOffset val="100"/>
        <c:noMultiLvlLbl val="0"/>
      </c:catAx>
      <c:valAx>
        <c:axId val="28779648"/>
        <c:scaling>
          <c:orientation val="minMax"/>
        </c:scaling>
        <c:delete val="0"/>
        <c:axPos val="l"/>
        <c:majorGridlines>
          <c:spPr>
            <a:ln>
              <a:solidFill>
                <a:schemeClr val="bg1">
                  <a:lumMod val="75000"/>
                </a:schemeClr>
              </a:solidFill>
            </a:ln>
          </c:spPr>
        </c:majorGridlines>
        <c:numFmt formatCode="General" sourceLinked="1"/>
        <c:majorTickMark val="out"/>
        <c:minorTickMark val="none"/>
        <c:tickLblPos val="nextTo"/>
        <c:txPr>
          <a:bodyPr/>
          <a:lstStyle/>
          <a:p>
            <a:pPr>
              <a:defRPr sz="800">
                <a:latin typeface="Arial" panose="020B0604020202020204" pitchFamily="34" charset="0"/>
                <a:cs typeface="Arial" panose="020B0604020202020204" pitchFamily="34" charset="0"/>
              </a:defRPr>
            </a:pPr>
            <a:endParaRPr lang="en-SI"/>
          </a:p>
        </c:txPr>
        <c:crossAx val="89390464"/>
        <c:crosses val="autoZero"/>
        <c:crossBetween val="between"/>
      </c:valAx>
    </c:plotArea>
    <c:legend>
      <c:legendPos val="r"/>
      <c:layout>
        <c:manualLayout>
          <c:xMode val="edge"/>
          <c:yMode val="edge"/>
          <c:x val="8.9717264868805269E-2"/>
          <c:y val="5.9609287300625882E-2"/>
          <c:w val="0.44179152186982212"/>
          <c:h val="7.6681768625075711E-2"/>
        </c:manualLayout>
      </c:layout>
      <c:overlay val="0"/>
      <c:txPr>
        <a:bodyPr/>
        <a:lstStyle/>
        <a:p>
          <a:pPr>
            <a:defRPr sz="800">
              <a:latin typeface="Arial" panose="020B0604020202020204" pitchFamily="34" charset="0"/>
              <a:cs typeface="Arial" panose="020B0604020202020204" pitchFamily="34" charset="0"/>
            </a:defRPr>
          </a:pPr>
          <a:endParaRPr lang="en-SI"/>
        </a:p>
      </c:txPr>
    </c:legend>
    <c:plotVisOnly val="1"/>
    <c:dispBlanksAs val="gap"/>
    <c:showDLblsOverMax val="0"/>
  </c:chart>
  <c:spPr>
    <a:ln w="12700">
      <a:solidFill>
        <a:schemeClr val="tx1"/>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Line 7"/>
          <p:cNvSpPr>
            <a:spLocks noChangeShapeType="1"/>
          </p:cNvSpPr>
          <p:nvPr/>
        </p:nvSpPr>
        <p:spPr bwMode="auto">
          <a:xfrm>
            <a:off x="454753" y="273091"/>
            <a:ext cx="58362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sl-SI"/>
          </a:p>
        </p:txBody>
      </p:sp>
      <p:sp>
        <p:nvSpPr>
          <p:cNvPr id="7" name="Text Box 15"/>
          <p:cNvSpPr txBox="1">
            <a:spLocks noChangeArrowheads="1"/>
          </p:cNvSpPr>
          <p:nvPr/>
        </p:nvSpPr>
        <p:spPr bwMode="auto">
          <a:xfrm>
            <a:off x="369781" y="38541"/>
            <a:ext cx="1000769" cy="26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67" tIns="45533" rIns="91067" bIns="45533">
            <a:spAutoFit/>
          </a:bodyPr>
          <a:lstStyle>
            <a:lvl1pPr algn="l" defTabSz="903288">
              <a:defRPr sz="2400">
                <a:solidFill>
                  <a:schemeClr val="tx1"/>
                </a:solidFill>
                <a:latin typeface="Times New Roman" pitchFamily="18" charset="0"/>
              </a:defRPr>
            </a:lvl1pPr>
            <a:lvl2pPr marL="452438" algn="l" defTabSz="903288">
              <a:defRPr sz="2400">
                <a:solidFill>
                  <a:schemeClr val="tx1"/>
                </a:solidFill>
                <a:latin typeface="Times New Roman" pitchFamily="18" charset="0"/>
              </a:defRPr>
            </a:lvl2pPr>
            <a:lvl3pPr marL="903288" algn="l" defTabSz="903288">
              <a:defRPr sz="2400">
                <a:solidFill>
                  <a:schemeClr val="tx1"/>
                </a:solidFill>
                <a:latin typeface="Times New Roman" pitchFamily="18" charset="0"/>
              </a:defRPr>
            </a:lvl3pPr>
            <a:lvl4pPr marL="1355725" algn="l" defTabSz="903288">
              <a:defRPr sz="2400">
                <a:solidFill>
                  <a:schemeClr val="tx1"/>
                </a:solidFill>
                <a:latin typeface="Times New Roman" pitchFamily="18" charset="0"/>
              </a:defRPr>
            </a:lvl4pPr>
            <a:lvl5pPr marL="1806575" algn="l" defTabSz="903288">
              <a:defRPr sz="2400">
                <a:solidFill>
                  <a:schemeClr val="tx1"/>
                </a:solidFill>
                <a:latin typeface="Times New Roman" pitchFamily="18" charset="0"/>
              </a:defRPr>
            </a:lvl5pPr>
            <a:lvl6pPr marL="2263775" defTabSz="903288" eaLnBrk="0" fontAlgn="base" hangingPunct="0">
              <a:spcBef>
                <a:spcPct val="0"/>
              </a:spcBef>
              <a:spcAft>
                <a:spcPct val="0"/>
              </a:spcAft>
              <a:defRPr sz="2400">
                <a:solidFill>
                  <a:schemeClr val="tx1"/>
                </a:solidFill>
                <a:latin typeface="Times New Roman" pitchFamily="18" charset="0"/>
              </a:defRPr>
            </a:lvl6pPr>
            <a:lvl7pPr marL="2720975" defTabSz="903288" eaLnBrk="0" fontAlgn="base" hangingPunct="0">
              <a:spcBef>
                <a:spcPct val="0"/>
              </a:spcBef>
              <a:spcAft>
                <a:spcPct val="0"/>
              </a:spcAft>
              <a:defRPr sz="2400">
                <a:solidFill>
                  <a:schemeClr val="tx1"/>
                </a:solidFill>
                <a:latin typeface="Times New Roman" pitchFamily="18" charset="0"/>
              </a:defRPr>
            </a:lvl7pPr>
            <a:lvl8pPr marL="3178175" defTabSz="903288" eaLnBrk="0" fontAlgn="base" hangingPunct="0">
              <a:spcBef>
                <a:spcPct val="0"/>
              </a:spcBef>
              <a:spcAft>
                <a:spcPct val="0"/>
              </a:spcAft>
              <a:defRPr sz="2400">
                <a:solidFill>
                  <a:schemeClr val="tx1"/>
                </a:solidFill>
                <a:latin typeface="Times New Roman" pitchFamily="18" charset="0"/>
              </a:defRPr>
            </a:lvl8pPr>
            <a:lvl9pPr marL="3635375" defTabSz="903288" eaLnBrk="0" fontAlgn="base" hangingPunct="0">
              <a:spcBef>
                <a:spcPct val="0"/>
              </a:spcBef>
              <a:spcAft>
                <a:spcPct val="0"/>
              </a:spcAft>
              <a:defRPr sz="2400">
                <a:solidFill>
                  <a:schemeClr val="tx1"/>
                </a:solidFill>
                <a:latin typeface="Times New Roman" pitchFamily="18" charset="0"/>
              </a:defRPr>
            </a:lvl9pPr>
          </a:lstStyle>
          <a:p>
            <a:pPr>
              <a:spcBef>
                <a:spcPct val="50000"/>
              </a:spcBef>
              <a:buClr>
                <a:schemeClr val="tx1"/>
              </a:buClr>
              <a:buFont typeface="Times New Roman CE" pitchFamily="18" charset="0"/>
              <a:buNone/>
            </a:pPr>
            <a:r>
              <a:rPr lang="en-US" altLang="sl-SI" sz="1100" dirty="0">
                <a:latin typeface="+mn-lt"/>
              </a:rPr>
              <a:t>COBISS</a:t>
            </a:r>
            <a:r>
              <a:rPr lang="sl-SI" altLang="sl-SI" sz="1100" dirty="0">
                <a:latin typeface="+mn-lt"/>
              </a:rPr>
              <a:t> </a:t>
            </a:r>
            <a:endParaRPr lang="en-US" altLang="sl-SI" sz="1100" dirty="0">
              <a:latin typeface="+mn-lt"/>
            </a:endParaRPr>
          </a:p>
        </p:txBody>
      </p:sp>
      <p:sp>
        <p:nvSpPr>
          <p:cNvPr id="8" name="Text Box 11"/>
          <p:cNvSpPr txBox="1">
            <a:spLocks noChangeArrowheads="1"/>
          </p:cNvSpPr>
          <p:nvPr/>
        </p:nvSpPr>
        <p:spPr bwMode="auto">
          <a:xfrm>
            <a:off x="1526629" y="38541"/>
            <a:ext cx="4871368" cy="263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21" tIns="46810" rIns="93621" bIns="46810">
            <a:spAutoFit/>
          </a:bodyPr>
          <a:lstStyle>
            <a:lvl1pPr algn="l" defTabSz="930275">
              <a:defRPr sz="2400">
                <a:solidFill>
                  <a:schemeClr val="tx1"/>
                </a:solidFill>
                <a:latin typeface="Times New Roman" pitchFamily="18" charset="0"/>
              </a:defRPr>
            </a:lvl1pPr>
            <a:lvl2pPr marL="465138" algn="l" defTabSz="930275">
              <a:defRPr sz="2400">
                <a:solidFill>
                  <a:schemeClr val="tx1"/>
                </a:solidFill>
                <a:latin typeface="Times New Roman" pitchFamily="18" charset="0"/>
              </a:defRPr>
            </a:lvl2pPr>
            <a:lvl3pPr marL="930275" algn="l" defTabSz="930275">
              <a:defRPr sz="2400">
                <a:solidFill>
                  <a:schemeClr val="tx1"/>
                </a:solidFill>
                <a:latin typeface="Times New Roman" pitchFamily="18" charset="0"/>
              </a:defRPr>
            </a:lvl3pPr>
            <a:lvl4pPr marL="1395413" algn="l" defTabSz="930275">
              <a:defRPr sz="2400">
                <a:solidFill>
                  <a:schemeClr val="tx1"/>
                </a:solidFill>
                <a:latin typeface="Times New Roman" pitchFamily="18" charset="0"/>
              </a:defRPr>
            </a:lvl4pPr>
            <a:lvl5pPr marL="1858963" algn="l" defTabSz="930275">
              <a:defRPr sz="2400">
                <a:solidFill>
                  <a:schemeClr val="tx1"/>
                </a:solidFill>
                <a:latin typeface="Times New Roman" pitchFamily="18" charset="0"/>
              </a:defRPr>
            </a:lvl5pPr>
            <a:lvl6pPr marL="2316163" defTabSz="930275" eaLnBrk="0" fontAlgn="base" hangingPunct="0">
              <a:spcBef>
                <a:spcPct val="0"/>
              </a:spcBef>
              <a:spcAft>
                <a:spcPct val="0"/>
              </a:spcAft>
              <a:defRPr sz="2400">
                <a:solidFill>
                  <a:schemeClr val="tx1"/>
                </a:solidFill>
                <a:latin typeface="Times New Roman" pitchFamily="18" charset="0"/>
              </a:defRPr>
            </a:lvl6pPr>
            <a:lvl7pPr marL="2773363" defTabSz="930275" eaLnBrk="0" fontAlgn="base" hangingPunct="0">
              <a:spcBef>
                <a:spcPct val="0"/>
              </a:spcBef>
              <a:spcAft>
                <a:spcPct val="0"/>
              </a:spcAft>
              <a:defRPr sz="2400">
                <a:solidFill>
                  <a:schemeClr val="tx1"/>
                </a:solidFill>
                <a:latin typeface="Times New Roman" pitchFamily="18" charset="0"/>
              </a:defRPr>
            </a:lvl7pPr>
            <a:lvl8pPr marL="3230563" defTabSz="930275" eaLnBrk="0" fontAlgn="base" hangingPunct="0">
              <a:spcBef>
                <a:spcPct val="0"/>
              </a:spcBef>
              <a:spcAft>
                <a:spcPct val="0"/>
              </a:spcAft>
              <a:defRPr sz="2400">
                <a:solidFill>
                  <a:schemeClr val="tx1"/>
                </a:solidFill>
                <a:latin typeface="Times New Roman" pitchFamily="18" charset="0"/>
              </a:defRPr>
            </a:lvl8pPr>
            <a:lvl9pPr marL="3687763" defTabSz="930275" eaLnBrk="0" fontAlgn="base" hangingPunct="0">
              <a:spcBef>
                <a:spcPct val="0"/>
              </a:spcBef>
              <a:spcAft>
                <a:spcPct val="0"/>
              </a:spcAft>
              <a:defRPr sz="2400">
                <a:solidFill>
                  <a:schemeClr val="tx1"/>
                </a:solidFill>
                <a:latin typeface="Times New Roman" pitchFamily="18" charset="0"/>
              </a:defRPr>
            </a:lvl9pPr>
          </a:lstStyle>
          <a:p>
            <a:pPr algn="r">
              <a:spcBef>
                <a:spcPct val="50000"/>
              </a:spcBef>
              <a:buClr>
                <a:schemeClr val="tx1"/>
              </a:buClr>
              <a:buFont typeface="Times New Roman CE" pitchFamily="18" charset="0"/>
              <a:buNone/>
            </a:pPr>
            <a:r>
              <a:rPr lang="sl-SI" altLang="sl-SI" sz="1100" dirty="0">
                <a:latin typeface="+mn-lt"/>
              </a:rPr>
              <a:t>&lt;Naziv predstavitve&gt;</a:t>
            </a:r>
            <a:r>
              <a:rPr lang="sl-SI" altLang="sl-SI" sz="1100" dirty="0">
                <a:solidFill>
                  <a:srgbClr val="000000"/>
                </a:solidFill>
                <a:latin typeface="+mn-lt"/>
              </a:rPr>
              <a:t> </a:t>
            </a:r>
            <a:endParaRPr lang="en-US" altLang="sl-SI" sz="1100" dirty="0">
              <a:solidFill>
                <a:srgbClr val="000000"/>
              </a:solidFill>
              <a:latin typeface="+mn-lt"/>
            </a:endParaRPr>
          </a:p>
        </p:txBody>
      </p:sp>
      <p:sp>
        <p:nvSpPr>
          <p:cNvPr id="9" name="Line 13"/>
          <p:cNvSpPr>
            <a:spLocks noChangeShapeType="1"/>
          </p:cNvSpPr>
          <p:nvPr/>
        </p:nvSpPr>
        <p:spPr bwMode="auto">
          <a:xfrm>
            <a:off x="454753" y="9655134"/>
            <a:ext cx="59841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sl-SI"/>
          </a:p>
        </p:txBody>
      </p:sp>
      <p:sp>
        <p:nvSpPr>
          <p:cNvPr id="10" name="Rectangle 14"/>
          <p:cNvSpPr>
            <a:spLocks noChangeArrowheads="1"/>
          </p:cNvSpPr>
          <p:nvPr/>
        </p:nvSpPr>
        <p:spPr bwMode="auto">
          <a:xfrm>
            <a:off x="374501" y="9641724"/>
            <a:ext cx="4118817" cy="26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693" tIns="46346" rIns="92693" bIns="46346">
            <a:spAutoFit/>
          </a:bodyPr>
          <a:lstStyle/>
          <a:p>
            <a:pPr eaLnBrk="0" hangingPunct="0"/>
            <a:r>
              <a:rPr lang="en-US" altLang="sl-SI" sz="1100" dirty="0"/>
              <a:t>©</a:t>
            </a:r>
            <a:r>
              <a:rPr lang="sl-SI" altLang="sl-SI" sz="1100" dirty="0">
                <a:cs typeface="Tahoma" pitchFamily="34" charset="0"/>
              </a:rPr>
              <a:t> IZUM, </a:t>
            </a:r>
            <a:r>
              <a:rPr lang="sl-SI" altLang="sl-SI" sz="1100" dirty="0">
                <a:ea typeface="Times New Roman" pitchFamily="18" charset="0"/>
                <a:cs typeface="Tahoma" pitchFamily="34" charset="0"/>
              </a:rPr>
              <a:t>&lt;d. – d. mesec </a:t>
            </a:r>
            <a:r>
              <a:rPr lang="sl-SI" altLang="sl-SI" sz="1100" dirty="0" err="1">
                <a:ea typeface="Times New Roman" pitchFamily="18" charset="0"/>
                <a:cs typeface="Tahoma" pitchFamily="34" charset="0"/>
              </a:rPr>
              <a:t>llll</a:t>
            </a:r>
            <a:r>
              <a:rPr lang="sl-SI" altLang="sl-SI" sz="1100" dirty="0">
                <a:ea typeface="Times New Roman" pitchFamily="18" charset="0"/>
                <a:cs typeface="Tahoma" pitchFamily="34" charset="0"/>
              </a:rPr>
              <a:t>&gt;</a:t>
            </a:r>
            <a:endParaRPr lang="en-US" sz="1100" dirty="0"/>
          </a:p>
        </p:txBody>
      </p:sp>
      <p:sp>
        <p:nvSpPr>
          <p:cNvPr id="11" name="Rectangle 8"/>
          <p:cNvSpPr>
            <a:spLocks noChangeArrowheads="1"/>
          </p:cNvSpPr>
          <p:nvPr/>
        </p:nvSpPr>
        <p:spPr bwMode="auto">
          <a:xfrm>
            <a:off x="5326118" y="9642567"/>
            <a:ext cx="1164988" cy="22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79" tIns="46139" rIns="92279" bIns="46139"/>
          <a:lstStyle/>
          <a:p>
            <a:pPr algn="r" eaLnBrk="0" hangingPunct="0"/>
            <a:fld id="{63E27AE8-7E77-442D-85DE-A426F9C8B9A5}" type="slidenum">
              <a:rPr lang="en-US" sz="1100"/>
              <a:pPr algn="r" eaLnBrk="0" hangingPunct="0"/>
              <a:t>‹#›</a:t>
            </a:fld>
            <a:r>
              <a:rPr lang="sl-SI" sz="1100" dirty="0"/>
              <a:t>/&lt;XX&gt;</a:t>
            </a:r>
          </a:p>
          <a:p>
            <a:pPr algn="r" eaLnBrk="0" hangingPunct="0"/>
            <a:endParaRPr lang="sl-SI" sz="1100" dirty="0">
              <a:latin typeface="Verdana" pitchFamily="34" charset="0"/>
            </a:endParaRPr>
          </a:p>
        </p:txBody>
      </p:sp>
    </p:spTree>
    <p:extLst>
      <p:ext uri="{BB962C8B-B14F-4D97-AF65-F5344CB8AC3E}">
        <p14:creationId xmlns:p14="http://schemas.microsoft.com/office/powerpoint/2010/main" val="11479796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Line 7"/>
          <p:cNvSpPr>
            <a:spLocks noChangeShapeType="1"/>
          </p:cNvSpPr>
          <p:nvPr/>
        </p:nvSpPr>
        <p:spPr bwMode="auto">
          <a:xfrm>
            <a:off x="454753" y="273091"/>
            <a:ext cx="58362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sl-SI"/>
          </a:p>
        </p:txBody>
      </p:sp>
      <p:sp>
        <p:nvSpPr>
          <p:cNvPr id="9" name="Text Box 15"/>
          <p:cNvSpPr txBox="1">
            <a:spLocks noChangeArrowheads="1"/>
          </p:cNvSpPr>
          <p:nvPr/>
        </p:nvSpPr>
        <p:spPr bwMode="auto">
          <a:xfrm>
            <a:off x="369781" y="38541"/>
            <a:ext cx="1000769" cy="26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67" tIns="45533" rIns="91067" bIns="45533">
            <a:spAutoFit/>
          </a:bodyPr>
          <a:lstStyle>
            <a:lvl1pPr algn="l" defTabSz="903288">
              <a:defRPr sz="2400">
                <a:solidFill>
                  <a:schemeClr val="tx1"/>
                </a:solidFill>
                <a:latin typeface="Times New Roman" pitchFamily="18" charset="0"/>
              </a:defRPr>
            </a:lvl1pPr>
            <a:lvl2pPr marL="452438" algn="l" defTabSz="903288">
              <a:defRPr sz="2400">
                <a:solidFill>
                  <a:schemeClr val="tx1"/>
                </a:solidFill>
                <a:latin typeface="Times New Roman" pitchFamily="18" charset="0"/>
              </a:defRPr>
            </a:lvl2pPr>
            <a:lvl3pPr marL="903288" algn="l" defTabSz="903288">
              <a:defRPr sz="2400">
                <a:solidFill>
                  <a:schemeClr val="tx1"/>
                </a:solidFill>
                <a:latin typeface="Times New Roman" pitchFamily="18" charset="0"/>
              </a:defRPr>
            </a:lvl3pPr>
            <a:lvl4pPr marL="1355725" algn="l" defTabSz="903288">
              <a:defRPr sz="2400">
                <a:solidFill>
                  <a:schemeClr val="tx1"/>
                </a:solidFill>
                <a:latin typeface="Times New Roman" pitchFamily="18" charset="0"/>
              </a:defRPr>
            </a:lvl4pPr>
            <a:lvl5pPr marL="1806575" algn="l" defTabSz="903288">
              <a:defRPr sz="2400">
                <a:solidFill>
                  <a:schemeClr val="tx1"/>
                </a:solidFill>
                <a:latin typeface="Times New Roman" pitchFamily="18" charset="0"/>
              </a:defRPr>
            </a:lvl5pPr>
            <a:lvl6pPr marL="2263775" defTabSz="903288" eaLnBrk="0" fontAlgn="base" hangingPunct="0">
              <a:spcBef>
                <a:spcPct val="0"/>
              </a:spcBef>
              <a:spcAft>
                <a:spcPct val="0"/>
              </a:spcAft>
              <a:defRPr sz="2400">
                <a:solidFill>
                  <a:schemeClr val="tx1"/>
                </a:solidFill>
                <a:latin typeface="Times New Roman" pitchFamily="18" charset="0"/>
              </a:defRPr>
            </a:lvl6pPr>
            <a:lvl7pPr marL="2720975" defTabSz="903288" eaLnBrk="0" fontAlgn="base" hangingPunct="0">
              <a:spcBef>
                <a:spcPct val="0"/>
              </a:spcBef>
              <a:spcAft>
                <a:spcPct val="0"/>
              </a:spcAft>
              <a:defRPr sz="2400">
                <a:solidFill>
                  <a:schemeClr val="tx1"/>
                </a:solidFill>
                <a:latin typeface="Times New Roman" pitchFamily="18" charset="0"/>
              </a:defRPr>
            </a:lvl7pPr>
            <a:lvl8pPr marL="3178175" defTabSz="903288" eaLnBrk="0" fontAlgn="base" hangingPunct="0">
              <a:spcBef>
                <a:spcPct val="0"/>
              </a:spcBef>
              <a:spcAft>
                <a:spcPct val="0"/>
              </a:spcAft>
              <a:defRPr sz="2400">
                <a:solidFill>
                  <a:schemeClr val="tx1"/>
                </a:solidFill>
                <a:latin typeface="Times New Roman" pitchFamily="18" charset="0"/>
              </a:defRPr>
            </a:lvl8pPr>
            <a:lvl9pPr marL="3635375" defTabSz="903288" eaLnBrk="0" fontAlgn="base" hangingPunct="0">
              <a:spcBef>
                <a:spcPct val="0"/>
              </a:spcBef>
              <a:spcAft>
                <a:spcPct val="0"/>
              </a:spcAft>
              <a:defRPr sz="2400">
                <a:solidFill>
                  <a:schemeClr val="tx1"/>
                </a:solidFill>
                <a:latin typeface="Times New Roman" pitchFamily="18" charset="0"/>
              </a:defRPr>
            </a:lvl9pPr>
          </a:lstStyle>
          <a:p>
            <a:pPr>
              <a:spcBef>
                <a:spcPct val="50000"/>
              </a:spcBef>
              <a:buClr>
                <a:schemeClr val="tx1"/>
              </a:buClr>
              <a:buFont typeface="Times New Roman CE" pitchFamily="18" charset="0"/>
              <a:buNone/>
            </a:pPr>
            <a:r>
              <a:rPr lang="en-US" altLang="sl-SI" sz="1100" dirty="0">
                <a:latin typeface="+mn-lt"/>
              </a:rPr>
              <a:t>COBISS</a:t>
            </a:r>
            <a:r>
              <a:rPr lang="sl-SI" altLang="sl-SI" sz="1100" dirty="0">
                <a:latin typeface="+mn-lt"/>
              </a:rPr>
              <a:t> </a:t>
            </a:r>
            <a:endParaRPr lang="en-US" altLang="sl-SI" sz="1100" dirty="0">
              <a:latin typeface="+mn-lt"/>
            </a:endParaRPr>
          </a:p>
        </p:txBody>
      </p:sp>
      <p:sp>
        <p:nvSpPr>
          <p:cNvPr id="10" name="Text Box 11"/>
          <p:cNvSpPr txBox="1">
            <a:spLocks noChangeArrowheads="1"/>
          </p:cNvSpPr>
          <p:nvPr/>
        </p:nvSpPr>
        <p:spPr bwMode="auto">
          <a:xfrm>
            <a:off x="1869361" y="38541"/>
            <a:ext cx="4528636" cy="263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21" tIns="46810" rIns="93621" bIns="46810">
            <a:spAutoFit/>
          </a:bodyPr>
          <a:lstStyle>
            <a:lvl1pPr algn="l" defTabSz="930275">
              <a:defRPr sz="2400">
                <a:solidFill>
                  <a:schemeClr val="tx1"/>
                </a:solidFill>
                <a:latin typeface="Times New Roman" pitchFamily="18" charset="0"/>
              </a:defRPr>
            </a:lvl1pPr>
            <a:lvl2pPr marL="465138" algn="l" defTabSz="930275">
              <a:defRPr sz="2400">
                <a:solidFill>
                  <a:schemeClr val="tx1"/>
                </a:solidFill>
                <a:latin typeface="Times New Roman" pitchFamily="18" charset="0"/>
              </a:defRPr>
            </a:lvl2pPr>
            <a:lvl3pPr marL="930275" algn="l" defTabSz="930275">
              <a:defRPr sz="2400">
                <a:solidFill>
                  <a:schemeClr val="tx1"/>
                </a:solidFill>
                <a:latin typeface="Times New Roman" pitchFamily="18" charset="0"/>
              </a:defRPr>
            </a:lvl3pPr>
            <a:lvl4pPr marL="1395413" algn="l" defTabSz="930275">
              <a:defRPr sz="2400">
                <a:solidFill>
                  <a:schemeClr val="tx1"/>
                </a:solidFill>
                <a:latin typeface="Times New Roman" pitchFamily="18" charset="0"/>
              </a:defRPr>
            </a:lvl4pPr>
            <a:lvl5pPr marL="1858963" algn="l" defTabSz="930275">
              <a:defRPr sz="2400">
                <a:solidFill>
                  <a:schemeClr val="tx1"/>
                </a:solidFill>
                <a:latin typeface="Times New Roman" pitchFamily="18" charset="0"/>
              </a:defRPr>
            </a:lvl5pPr>
            <a:lvl6pPr marL="2316163" defTabSz="930275" eaLnBrk="0" fontAlgn="base" hangingPunct="0">
              <a:spcBef>
                <a:spcPct val="0"/>
              </a:spcBef>
              <a:spcAft>
                <a:spcPct val="0"/>
              </a:spcAft>
              <a:defRPr sz="2400">
                <a:solidFill>
                  <a:schemeClr val="tx1"/>
                </a:solidFill>
                <a:latin typeface="Times New Roman" pitchFamily="18" charset="0"/>
              </a:defRPr>
            </a:lvl6pPr>
            <a:lvl7pPr marL="2773363" defTabSz="930275" eaLnBrk="0" fontAlgn="base" hangingPunct="0">
              <a:spcBef>
                <a:spcPct val="0"/>
              </a:spcBef>
              <a:spcAft>
                <a:spcPct val="0"/>
              </a:spcAft>
              <a:defRPr sz="2400">
                <a:solidFill>
                  <a:schemeClr val="tx1"/>
                </a:solidFill>
                <a:latin typeface="Times New Roman" pitchFamily="18" charset="0"/>
              </a:defRPr>
            </a:lvl7pPr>
            <a:lvl8pPr marL="3230563" defTabSz="930275" eaLnBrk="0" fontAlgn="base" hangingPunct="0">
              <a:spcBef>
                <a:spcPct val="0"/>
              </a:spcBef>
              <a:spcAft>
                <a:spcPct val="0"/>
              </a:spcAft>
              <a:defRPr sz="2400">
                <a:solidFill>
                  <a:schemeClr val="tx1"/>
                </a:solidFill>
                <a:latin typeface="Times New Roman" pitchFamily="18" charset="0"/>
              </a:defRPr>
            </a:lvl8pPr>
            <a:lvl9pPr marL="3687763" defTabSz="930275" eaLnBrk="0" fontAlgn="base" hangingPunct="0">
              <a:spcBef>
                <a:spcPct val="0"/>
              </a:spcBef>
              <a:spcAft>
                <a:spcPct val="0"/>
              </a:spcAft>
              <a:defRPr sz="2400">
                <a:solidFill>
                  <a:schemeClr val="tx1"/>
                </a:solidFill>
                <a:latin typeface="Times New Roman" pitchFamily="18" charset="0"/>
              </a:defRPr>
            </a:lvl9pPr>
          </a:lstStyle>
          <a:p>
            <a:pPr algn="r">
              <a:spcBef>
                <a:spcPct val="50000"/>
              </a:spcBef>
              <a:buClr>
                <a:schemeClr val="tx1"/>
              </a:buClr>
              <a:buFont typeface="Times New Roman CE" pitchFamily="18" charset="0"/>
              <a:buNone/>
            </a:pPr>
            <a:r>
              <a:rPr lang="sl-SI" altLang="sl-SI" sz="1100" dirty="0">
                <a:latin typeface="+mn-lt"/>
              </a:rPr>
              <a:t>&lt;Naziv predstavitve&gt;</a:t>
            </a:r>
            <a:r>
              <a:rPr lang="sl-SI" altLang="sl-SI" sz="1100" dirty="0">
                <a:solidFill>
                  <a:srgbClr val="000000"/>
                </a:solidFill>
                <a:latin typeface="+mn-lt"/>
              </a:rPr>
              <a:t> </a:t>
            </a:r>
            <a:endParaRPr lang="en-US" altLang="sl-SI" sz="1100" dirty="0">
              <a:solidFill>
                <a:srgbClr val="000000"/>
              </a:solidFill>
              <a:latin typeface="+mn-lt"/>
            </a:endParaRPr>
          </a:p>
        </p:txBody>
      </p:sp>
      <p:sp>
        <p:nvSpPr>
          <p:cNvPr id="11" name="Line 13"/>
          <p:cNvSpPr>
            <a:spLocks noChangeShapeType="1"/>
          </p:cNvSpPr>
          <p:nvPr/>
        </p:nvSpPr>
        <p:spPr bwMode="auto">
          <a:xfrm>
            <a:off x="454753" y="9655134"/>
            <a:ext cx="59841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sl-SI"/>
          </a:p>
        </p:txBody>
      </p:sp>
      <p:sp>
        <p:nvSpPr>
          <p:cNvPr id="15" name="Notes Placeholder 1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12" name="Rectangle 14"/>
          <p:cNvSpPr>
            <a:spLocks noChangeArrowheads="1"/>
          </p:cNvSpPr>
          <p:nvPr/>
        </p:nvSpPr>
        <p:spPr bwMode="auto">
          <a:xfrm>
            <a:off x="345378" y="9641723"/>
            <a:ext cx="3845547" cy="26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693" tIns="46346" rIns="92693" bIns="46346">
            <a:spAutoFit/>
          </a:bodyPr>
          <a:lstStyle/>
          <a:p>
            <a:pPr eaLnBrk="0" hangingPunct="0"/>
            <a:r>
              <a:rPr lang="en-US" altLang="sl-SI" sz="1100" dirty="0"/>
              <a:t>©</a:t>
            </a:r>
            <a:r>
              <a:rPr lang="sl-SI" altLang="sl-SI" sz="1100" dirty="0">
                <a:solidFill>
                  <a:schemeClr val="tx1"/>
                </a:solidFill>
                <a:latin typeface="Tahoma" pitchFamily="34" charset="0"/>
                <a:cs typeface="Tahoma" pitchFamily="34" charset="0"/>
              </a:rPr>
              <a:t> IZUM, </a:t>
            </a:r>
            <a:r>
              <a:rPr lang="sl-SI" altLang="sl-SI" sz="1100" dirty="0">
                <a:latin typeface="Tahoma" pitchFamily="34" charset="0"/>
                <a:ea typeface="Times New Roman" pitchFamily="18" charset="0"/>
                <a:cs typeface="Tahoma" pitchFamily="34" charset="0"/>
              </a:rPr>
              <a:t>&lt;</a:t>
            </a:r>
            <a:r>
              <a:rPr lang="sl-SI" altLang="sl-SI" sz="1100" dirty="0">
                <a:ea typeface="Times New Roman" pitchFamily="18" charset="0"/>
                <a:cs typeface="Tahoma" pitchFamily="34" charset="0"/>
              </a:rPr>
              <a:t>d. – d. mesec </a:t>
            </a:r>
            <a:r>
              <a:rPr lang="sl-SI" altLang="sl-SI" sz="1100" dirty="0" err="1">
                <a:ea typeface="Times New Roman" pitchFamily="18" charset="0"/>
                <a:cs typeface="Tahoma" pitchFamily="34" charset="0"/>
              </a:rPr>
              <a:t>llll</a:t>
            </a:r>
            <a:r>
              <a:rPr lang="sl-SI" altLang="sl-SI" sz="1100" dirty="0">
                <a:ea typeface="Times New Roman" pitchFamily="18" charset="0"/>
                <a:cs typeface="Tahoma" pitchFamily="34" charset="0"/>
              </a:rPr>
              <a:t> </a:t>
            </a:r>
            <a:r>
              <a:rPr lang="sl-SI" altLang="sl-SI" sz="1100" dirty="0">
                <a:latin typeface="Tahoma" pitchFamily="34" charset="0"/>
                <a:ea typeface="Times New Roman" pitchFamily="18" charset="0"/>
                <a:cs typeface="Tahoma" pitchFamily="34" charset="0"/>
              </a:rPr>
              <a:t>&gt;</a:t>
            </a:r>
            <a:endParaRPr lang="en-US" sz="1100" dirty="0">
              <a:solidFill>
                <a:schemeClr val="tx1"/>
              </a:solidFill>
              <a:latin typeface="+mn-lt"/>
            </a:endParaRPr>
          </a:p>
        </p:txBody>
      </p:sp>
      <p:sp>
        <p:nvSpPr>
          <p:cNvPr id="13" name="Rectangle 8"/>
          <p:cNvSpPr>
            <a:spLocks noChangeArrowheads="1"/>
          </p:cNvSpPr>
          <p:nvPr/>
        </p:nvSpPr>
        <p:spPr bwMode="auto">
          <a:xfrm>
            <a:off x="5199037" y="9642567"/>
            <a:ext cx="1281487" cy="22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79" tIns="46139" rIns="92279" bIns="46139"/>
          <a:lstStyle/>
          <a:p>
            <a:pPr algn="r" eaLnBrk="0" hangingPunct="0"/>
            <a:fld id="{63E27AE8-7E77-442D-85DE-A426F9C8B9A5}" type="slidenum">
              <a:rPr lang="en-US" sz="1100" smtClean="0">
                <a:latin typeface="+mn-lt"/>
              </a:rPr>
              <a:pPr algn="r" eaLnBrk="0" hangingPunct="0"/>
              <a:t>‹#›</a:t>
            </a:fld>
            <a:r>
              <a:rPr lang="sl-SI" sz="1100" dirty="0">
                <a:latin typeface="+mn-lt"/>
              </a:rPr>
              <a:t>/&lt;XX&gt;</a:t>
            </a:r>
          </a:p>
        </p:txBody>
      </p:sp>
    </p:spTree>
    <p:extLst>
      <p:ext uri="{BB962C8B-B14F-4D97-AF65-F5344CB8AC3E}">
        <p14:creationId xmlns:p14="http://schemas.microsoft.com/office/powerpoint/2010/main" val="1692517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a:xfrm>
            <a:off x="679768" y="4715907"/>
            <a:ext cx="5438140" cy="4467701"/>
          </a:xfrm>
          <a:prstGeom prst="rect">
            <a:avLst/>
          </a:prstGeom>
        </p:spPr>
        <p:txBody>
          <a:bodyPr/>
          <a:lstStyle/>
          <a:p>
            <a:endParaRPr lang="sl-SI"/>
          </a:p>
        </p:txBody>
      </p:sp>
    </p:spTree>
    <p:extLst>
      <p:ext uri="{BB962C8B-B14F-4D97-AF65-F5344CB8AC3E}">
        <p14:creationId xmlns:p14="http://schemas.microsoft.com/office/powerpoint/2010/main" val="2693774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xfrm>
            <a:off x="3849688" y="9429750"/>
            <a:ext cx="2946400" cy="496888"/>
          </a:xfrm>
          <a:prstGeom prst="rect">
            <a:avLst/>
          </a:prstGeom>
          <a:noFill/>
        </p:spPr>
        <p:txBody>
          <a:bodyPr/>
          <a:lstStyle>
            <a:lvl1pPr algn="l" defTabSz="930275">
              <a:spcBef>
                <a:spcPct val="30000"/>
              </a:spcBef>
              <a:defRPr sz="1200">
                <a:solidFill>
                  <a:schemeClr val="tx1"/>
                </a:solidFill>
                <a:latin typeface="Times New Roman" pitchFamily="18" charset="0"/>
              </a:defRPr>
            </a:lvl1pPr>
            <a:lvl2pPr marL="742950" indent="-285750" algn="l" defTabSz="930275">
              <a:spcBef>
                <a:spcPct val="30000"/>
              </a:spcBef>
              <a:defRPr sz="1200">
                <a:solidFill>
                  <a:schemeClr val="tx1"/>
                </a:solidFill>
                <a:latin typeface="Times New Roman" pitchFamily="18" charset="0"/>
              </a:defRPr>
            </a:lvl2pPr>
            <a:lvl3pPr marL="1143000" indent="-228600" algn="l" defTabSz="930275">
              <a:spcBef>
                <a:spcPct val="30000"/>
              </a:spcBef>
              <a:defRPr sz="1200">
                <a:solidFill>
                  <a:schemeClr val="tx1"/>
                </a:solidFill>
                <a:latin typeface="Times New Roman" pitchFamily="18" charset="0"/>
              </a:defRPr>
            </a:lvl3pPr>
            <a:lvl4pPr marL="1600200" indent="-228600" algn="l" defTabSz="930275">
              <a:spcBef>
                <a:spcPct val="30000"/>
              </a:spcBef>
              <a:defRPr sz="1200">
                <a:solidFill>
                  <a:schemeClr val="tx1"/>
                </a:solidFill>
                <a:latin typeface="Times New Roman" pitchFamily="18" charset="0"/>
              </a:defRPr>
            </a:lvl4pPr>
            <a:lvl5pPr marL="2057400" indent="-228600" algn="l" defTabSz="930275">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fld id="{C1A6CFD1-6906-474B-BD7B-D62B4879EBA9}" type="slidenum">
              <a:rPr lang="en-US" altLang="sl-SI" smtClean="0"/>
              <a:pPr algn="r">
                <a:spcBef>
                  <a:spcPct val="0"/>
                </a:spcBef>
              </a:pPr>
              <a:t>5</a:t>
            </a:fld>
            <a:endParaRPr lang="en-US" altLang="sl-SI"/>
          </a:p>
        </p:txBody>
      </p:sp>
      <p:sp>
        <p:nvSpPr>
          <p:cNvPr id="14339" name="Rectangle 2"/>
          <p:cNvSpPr>
            <a:spLocks noGrp="1" noRot="1" noChangeAspect="1" noChangeArrowheads="1" noTextEdit="1"/>
          </p:cNvSpPr>
          <p:nvPr>
            <p:ph type="sldImg"/>
          </p:nvPr>
        </p:nvSpPr>
        <p:spPr>
          <a:xfrm>
            <a:off x="917575" y="744538"/>
            <a:ext cx="4962525" cy="3722687"/>
          </a:xfrm>
          <a:prstGeom prst="rect">
            <a:avLst/>
          </a:prstGeom>
          <a:ln/>
        </p:spPr>
      </p:sp>
      <p:sp>
        <p:nvSpPr>
          <p:cNvPr id="14340" name="Rectangle 3"/>
          <p:cNvSpPr>
            <a:spLocks noGrp="1" noChangeArrowheads="1"/>
          </p:cNvSpPr>
          <p:nvPr>
            <p:ph type="body" idx="1"/>
          </p:nvPr>
        </p:nvSpPr>
        <p:spPr>
          <a:noFill/>
        </p:spPr>
        <p:txBody>
          <a:bodyPr/>
          <a:lstStyle/>
          <a:p>
            <a:endParaRPr lang="en-GB" altLang="sl-SI"/>
          </a:p>
          <a:p>
            <a:pPr>
              <a:buFontTx/>
              <a:buChar char="•"/>
            </a:pPr>
            <a:endParaRPr lang="en-GB" alt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xfrm>
            <a:off x="3849688" y="9429750"/>
            <a:ext cx="2946400" cy="496888"/>
          </a:xfrm>
          <a:prstGeom prst="rect">
            <a:avLst/>
          </a:prstGeom>
          <a:noFill/>
        </p:spPr>
        <p:txBody>
          <a:bodyPr/>
          <a:lstStyle>
            <a:lvl1pPr algn="l" defTabSz="930275">
              <a:spcBef>
                <a:spcPct val="30000"/>
              </a:spcBef>
              <a:defRPr sz="1200">
                <a:solidFill>
                  <a:schemeClr val="tx1"/>
                </a:solidFill>
                <a:latin typeface="Times New Roman" pitchFamily="18" charset="0"/>
              </a:defRPr>
            </a:lvl1pPr>
            <a:lvl2pPr marL="742950" indent="-285750" algn="l" defTabSz="930275">
              <a:spcBef>
                <a:spcPct val="30000"/>
              </a:spcBef>
              <a:defRPr sz="1200">
                <a:solidFill>
                  <a:schemeClr val="tx1"/>
                </a:solidFill>
                <a:latin typeface="Times New Roman" pitchFamily="18" charset="0"/>
              </a:defRPr>
            </a:lvl2pPr>
            <a:lvl3pPr marL="1143000" indent="-228600" algn="l" defTabSz="930275">
              <a:spcBef>
                <a:spcPct val="30000"/>
              </a:spcBef>
              <a:defRPr sz="1200">
                <a:solidFill>
                  <a:schemeClr val="tx1"/>
                </a:solidFill>
                <a:latin typeface="Times New Roman" pitchFamily="18" charset="0"/>
              </a:defRPr>
            </a:lvl3pPr>
            <a:lvl4pPr marL="1600200" indent="-228600" algn="l" defTabSz="930275">
              <a:spcBef>
                <a:spcPct val="30000"/>
              </a:spcBef>
              <a:defRPr sz="1200">
                <a:solidFill>
                  <a:schemeClr val="tx1"/>
                </a:solidFill>
                <a:latin typeface="Times New Roman" pitchFamily="18" charset="0"/>
              </a:defRPr>
            </a:lvl4pPr>
            <a:lvl5pPr marL="2057400" indent="-228600" algn="l" defTabSz="930275">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fld id="{2C2E5259-3A96-494F-A9D6-7D0730033E7A}" type="slidenum">
              <a:rPr lang="en-US" altLang="sl-SI" smtClean="0"/>
              <a:pPr algn="r">
                <a:spcBef>
                  <a:spcPct val="0"/>
                </a:spcBef>
              </a:pPr>
              <a:t>6</a:t>
            </a:fld>
            <a:endParaRPr lang="en-US" altLang="sl-SI"/>
          </a:p>
        </p:txBody>
      </p:sp>
      <p:sp>
        <p:nvSpPr>
          <p:cNvPr id="13315" name="Rectangle 2"/>
          <p:cNvSpPr>
            <a:spLocks noGrp="1" noRot="1" noChangeAspect="1" noChangeArrowheads="1" noTextEdit="1"/>
          </p:cNvSpPr>
          <p:nvPr>
            <p:ph type="sldImg"/>
          </p:nvPr>
        </p:nvSpPr>
        <p:spPr>
          <a:xfrm>
            <a:off x="917575" y="744538"/>
            <a:ext cx="4962525" cy="3722687"/>
          </a:xfrm>
          <a:prstGeom prst="rect">
            <a:avLst/>
          </a:prstGeom>
          <a:ln/>
        </p:spPr>
      </p:sp>
      <p:sp>
        <p:nvSpPr>
          <p:cNvPr id="13316" name="Rectangle 3"/>
          <p:cNvSpPr>
            <a:spLocks noGrp="1" noChangeArrowheads="1"/>
          </p:cNvSpPr>
          <p:nvPr>
            <p:ph type="body" idx="1"/>
          </p:nvPr>
        </p:nvSpPr>
        <p:spPr>
          <a:noFill/>
        </p:spPr>
        <p:txBody>
          <a:bodyPr/>
          <a:lstStyle/>
          <a:p>
            <a:endParaRPr lang="en-GB" alt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xfrm>
            <a:off x="3849688" y="9429750"/>
            <a:ext cx="2946400" cy="496888"/>
          </a:xfrm>
          <a:prstGeom prst="rect">
            <a:avLst/>
          </a:prstGeom>
          <a:noFill/>
        </p:spPr>
        <p:txBody>
          <a:bodyPr/>
          <a:lstStyle>
            <a:lvl1pPr algn="l" defTabSz="930275">
              <a:spcBef>
                <a:spcPct val="30000"/>
              </a:spcBef>
              <a:defRPr sz="1200">
                <a:solidFill>
                  <a:schemeClr val="tx1"/>
                </a:solidFill>
                <a:latin typeface="Times New Roman" pitchFamily="18" charset="0"/>
              </a:defRPr>
            </a:lvl1pPr>
            <a:lvl2pPr marL="742950" indent="-285750" algn="l" defTabSz="930275">
              <a:spcBef>
                <a:spcPct val="30000"/>
              </a:spcBef>
              <a:defRPr sz="1200">
                <a:solidFill>
                  <a:schemeClr val="tx1"/>
                </a:solidFill>
                <a:latin typeface="Times New Roman" pitchFamily="18" charset="0"/>
              </a:defRPr>
            </a:lvl2pPr>
            <a:lvl3pPr marL="1143000" indent="-228600" algn="l" defTabSz="930275">
              <a:spcBef>
                <a:spcPct val="30000"/>
              </a:spcBef>
              <a:defRPr sz="1200">
                <a:solidFill>
                  <a:schemeClr val="tx1"/>
                </a:solidFill>
                <a:latin typeface="Times New Roman" pitchFamily="18" charset="0"/>
              </a:defRPr>
            </a:lvl3pPr>
            <a:lvl4pPr marL="1600200" indent="-228600" algn="l" defTabSz="930275">
              <a:spcBef>
                <a:spcPct val="30000"/>
              </a:spcBef>
              <a:defRPr sz="1200">
                <a:solidFill>
                  <a:schemeClr val="tx1"/>
                </a:solidFill>
                <a:latin typeface="Times New Roman" pitchFamily="18" charset="0"/>
              </a:defRPr>
            </a:lvl4pPr>
            <a:lvl5pPr marL="2057400" indent="-228600" algn="l" defTabSz="930275">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fld id="{03D9A573-FA99-4FC4-9158-1AF27418B574}" type="slidenum">
              <a:rPr lang="en-US" altLang="sl-SI" smtClean="0"/>
              <a:pPr algn="r">
                <a:spcBef>
                  <a:spcPct val="0"/>
                </a:spcBef>
              </a:pPr>
              <a:t>8</a:t>
            </a:fld>
            <a:endParaRPr lang="en-US" altLang="sl-SI"/>
          </a:p>
        </p:txBody>
      </p:sp>
      <p:sp>
        <p:nvSpPr>
          <p:cNvPr id="23555" name="Rectangle 2"/>
          <p:cNvSpPr>
            <a:spLocks noGrp="1" noRot="1" noChangeAspect="1" noChangeArrowheads="1" noTextEdit="1"/>
          </p:cNvSpPr>
          <p:nvPr>
            <p:ph type="sldImg"/>
          </p:nvPr>
        </p:nvSpPr>
        <p:spPr>
          <a:xfrm>
            <a:off x="917575" y="744538"/>
            <a:ext cx="4962525" cy="3722687"/>
          </a:xfrm>
          <a:prstGeom prst="rect">
            <a:avLst/>
          </a:prstGeom>
          <a:ln/>
        </p:spPr>
      </p:sp>
      <p:sp>
        <p:nvSpPr>
          <p:cNvPr id="22532" name="Rectangle 3"/>
          <p:cNvSpPr>
            <a:spLocks noGrp="1" noChangeArrowheads="1"/>
          </p:cNvSpPr>
          <p:nvPr>
            <p:ph type="body" idx="1"/>
          </p:nvPr>
        </p:nvSpPr>
        <p:spPr>
          <a:xfrm>
            <a:off x="877888" y="4603750"/>
            <a:ext cx="4981575" cy="5184775"/>
          </a:xfrm>
        </p:spPr>
        <p:txBody>
          <a:bodyPr/>
          <a:lstStyle/>
          <a:p>
            <a:pPr>
              <a:defRPr/>
            </a:pPr>
            <a:r>
              <a:rPr lang="en-US" sz="1050" dirty="0"/>
              <a:t>Each national library information system built on the COBISS platform is co-created by the national COBISS </a:t>
            </a:r>
            <a:r>
              <a:rPr lang="en-US" sz="1050" dirty="0" err="1"/>
              <a:t>centre</a:t>
            </a:r>
            <a:r>
              <a:rPr lang="en-US" sz="1050" dirty="0"/>
              <a:t> and the libraries as members of the system. </a:t>
            </a:r>
            <a:r>
              <a:rPr lang="sl-SI" sz="1050" dirty="0"/>
              <a:t> </a:t>
            </a:r>
            <a:r>
              <a:rPr lang="en-US" sz="1050" dirty="0"/>
              <a:t>The </a:t>
            </a:r>
            <a:r>
              <a:rPr lang="en-US" sz="1050" b="1" dirty="0"/>
              <a:t>National COBISS Centre (NCC)</a:t>
            </a:r>
            <a:r>
              <a:rPr lang="en-US" sz="1050" dirty="0"/>
              <a:t> is a library information service that carries out the following tasks:</a:t>
            </a:r>
          </a:p>
          <a:p>
            <a:pPr marL="171450" indent="-171450">
              <a:buFont typeface="Arial" panose="020B0604020202020204" pitchFamily="34" charset="0"/>
              <a:buChar char="•"/>
              <a:defRPr/>
            </a:pPr>
            <a:r>
              <a:rPr lang="en-US" sz="1050" dirty="0"/>
              <a:t>planning and </a:t>
            </a:r>
            <a:r>
              <a:rPr lang="en-US" sz="1050" dirty="0" err="1"/>
              <a:t>co-ordinating</a:t>
            </a:r>
            <a:r>
              <a:rPr lang="en-US" sz="1050" dirty="0"/>
              <a:t> activities related to linking of libraries in the COBISS system;</a:t>
            </a:r>
          </a:p>
          <a:p>
            <a:pPr marL="171450" indent="-171450">
              <a:buFont typeface="Arial" panose="020B0604020202020204" pitchFamily="34" charset="0"/>
              <a:buChar char="•"/>
              <a:defRPr/>
            </a:pPr>
            <a:r>
              <a:rPr lang="en-US" sz="1050" dirty="0"/>
              <a:t>providing computer capacity for the operation of the system and the central services;</a:t>
            </a:r>
          </a:p>
          <a:p>
            <a:pPr marL="171450" indent="-171450">
              <a:buFont typeface="Arial" panose="020B0604020202020204" pitchFamily="34" charset="0"/>
              <a:buChar char="•"/>
              <a:defRPr/>
            </a:pPr>
            <a:r>
              <a:rPr lang="en-US" sz="1050" dirty="0"/>
              <a:t>providing COBISS software and manuals for shared cataloguing; local library functions and other services;</a:t>
            </a:r>
          </a:p>
          <a:p>
            <a:pPr marL="171450" indent="-171450">
              <a:buFont typeface="Arial" panose="020B0604020202020204" pitchFamily="34" charset="0"/>
              <a:buChar char="•"/>
              <a:defRPr/>
            </a:pPr>
            <a:r>
              <a:rPr lang="en-US" sz="1050" dirty="0"/>
              <a:t>managing the COBIB shared bibliographic database;</a:t>
            </a:r>
          </a:p>
          <a:p>
            <a:pPr marL="171450" indent="-171450">
              <a:buFont typeface="Arial" panose="020B0604020202020204" pitchFamily="34" charset="0"/>
              <a:buChar char="•"/>
              <a:defRPr/>
            </a:pPr>
            <a:r>
              <a:rPr lang="en-US" sz="1050" dirty="0" err="1"/>
              <a:t>organising</a:t>
            </a:r>
            <a:r>
              <a:rPr lang="en-US" sz="1050" dirty="0"/>
              <a:t> training and professional help to libraries and other users of COBISS software and services;</a:t>
            </a:r>
          </a:p>
          <a:p>
            <a:pPr marL="171450" indent="-171450">
              <a:buFont typeface="Arial" panose="020B0604020202020204" pitchFamily="34" charset="0"/>
              <a:buChar char="•"/>
              <a:defRPr/>
            </a:pPr>
            <a:r>
              <a:rPr lang="en-US" sz="1050" dirty="0"/>
              <a:t>verification of suitability of library staff qualification for shared cataloguing purposes;</a:t>
            </a:r>
          </a:p>
          <a:p>
            <a:pPr marL="171450" indent="-171450">
              <a:buFont typeface="Arial" panose="020B0604020202020204" pitchFamily="34" charset="0"/>
              <a:buChar char="•"/>
              <a:defRPr/>
            </a:pPr>
            <a:r>
              <a:rPr lang="en-US" sz="1050" dirty="0"/>
              <a:t>professional help to libraries with the conversion and transferring of data from other systems.</a:t>
            </a:r>
          </a:p>
          <a:p>
            <a:pPr>
              <a:defRPr/>
            </a:pPr>
            <a:r>
              <a:rPr lang="en-US" sz="1050" dirty="0"/>
              <a:t>In Slovenia, the tasks of the National COBISS Centre are carried out by IZUM. In other countries, these are generally departments within the national </a:t>
            </a:r>
            <a:r>
              <a:rPr lang="en-US" sz="1050" dirty="0" err="1"/>
              <a:t>library.Within</a:t>
            </a:r>
            <a:r>
              <a:rPr lang="en-US" sz="1050" dirty="0"/>
              <a:t> the library information system based on the COBISS platform, </a:t>
            </a:r>
            <a:r>
              <a:rPr lang="en-US" sz="1050" b="1" dirty="0"/>
              <a:t>libraries</a:t>
            </a:r>
            <a:r>
              <a:rPr lang="en-US" sz="1050" dirty="0"/>
              <a:t> may have a status of:</a:t>
            </a:r>
          </a:p>
          <a:p>
            <a:pPr marL="171450" indent="-171450">
              <a:buFont typeface="Arial" panose="020B0604020202020204" pitchFamily="34" charset="0"/>
              <a:buChar char="•"/>
              <a:defRPr/>
            </a:pPr>
            <a:r>
              <a:rPr lang="en-US" sz="1050" dirty="0"/>
              <a:t>the national member, which is assigned to the national library that actively participates in the shared cataloguing and performs special tasks (cataloguing national publishing output, provision of training for librarians, proficiency verification of record creators (cataloguers), cataloguing quality control, etc.);</a:t>
            </a:r>
          </a:p>
          <a:p>
            <a:pPr marL="171450" indent="-171450">
              <a:buFont typeface="Arial" panose="020B0604020202020204" pitchFamily="34" charset="0"/>
              <a:buChar char="•"/>
              <a:defRPr/>
            </a:pPr>
            <a:r>
              <a:rPr lang="en-US" sz="1050" dirty="0"/>
              <a:t>a full member, which is assigned to any library that participates in shared cataloguing and may contribute their records into the shared bibliographic database if the cataloguers have appropriate permits/privileges for shared cataloguing. Without the appropriate permits, cataloguers are not allowed to contribute records into the shared database; they can only download records from the shared database to their local databases.</a:t>
            </a:r>
          </a:p>
          <a:p>
            <a:pPr>
              <a:defRPr/>
            </a:pPr>
            <a:endParaRPr lang="en-GB" altLang="sl-SI" sz="105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sl-SI" dirty="0"/>
              <a:t>1.2 M  </a:t>
            </a:r>
            <a:r>
              <a:rPr lang="sl-SI" dirty="0" err="1"/>
              <a:t>new</a:t>
            </a:r>
            <a:r>
              <a:rPr lang="sl-SI" dirty="0"/>
              <a:t> </a:t>
            </a:r>
            <a:r>
              <a:rPr lang="sl-SI" dirty="0" err="1"/>
              <a:t>records</a:t>
            </a:r>
            <a:r>
              <a:rPr lang="sl-SI" dirty="0"/>
              <a:t> in 2016 (</a:t>
            </a:r>
            <a:r>
              <a:rPr lang="sl-SI" dirty="0" err="1"/>
              <a:t>total</a:t>
            </a:r>
            <a:r>
              <a:rPr lang="sl-SI" dirty="0"/>
              <a:t> –</a:t>
            </a:r>
            <a:r>
              <a:rPr lang="sl-SI" dirty="0" err="1"/>
              <a:t>all</a:t>
            </a:r>
            <a:r>
              <a:rPr lang="sl-SI" dirty="0"/>
              <a:t> </a:t>
            </a:r>
            <a:r>
              <a:rPr lang="sl-SI" dirty="0" err="1"/>
              <a:t>local</a:t>
            </a:r>
            <a:r>
              <a:rPr lang="sl-SI" dirty="0"/>
              <a:t> </a:t>
            </a:r>
            <a:r>
              <a:rPr lang="sl-SI" dirty="0" err="1"/>
              <a:t>databases</a:t>
            </a:r>
            <a:r>
              <a:rPr lang="sl-SI" dirty="0"/>
              <a:t>)</a:t>
            </a:r>
          </a:p>
          <a:p>
            <a:r>
              <a:rPr lang="sl-SI" dirty="0"/>
              <a:t>74 % </a:t>
            </a:r>
            <a:r>
              <a:rPr lang="sl-SI" dirty="0" err="1"/>
              <a:t>of</a:t>
            </a:r>
            <a:r>
              <a:rPr lang="sl-SI" dirty="0"/>
              <a:t> </a:t>
            </a:r>
            <a:r>
              <a:rPr lang="sl-SI" dirty="0" err="1"/>
              <a:t>all</a:t>
            </a:r>
            <a:r>
              <a:rPr lang="sl-SI" dirty="0"/>
              <a:t> </a:t>
            </a:r>
            <a:r>
              <a:rPr lang="sl-SI" dirty="0" err="1"/>
              <a:t>new</a:t>
            </a:r>
            <a:r>
              <a:rPr lang="sl-SI" dirty="0"/>
              <a:t> </a:t>
            </a:r>
            <a:r>
              <a:rPr lang="sl-SI" dirty="0" err="1"/>
              <a:t>records</a:t>
            </a:r>
            <a:r>
              <a:rPr lang="sl-SI" dirty="0"/>
              <a:t> </a:t>
            </a:r>
            <a:r>
              <a:rPr lang="sl-SI" dirty="0" err="1"/>
              <a:t>were</a:t>
            </a:r>
            <a:r>
              <a:rPr lang="sl-SI" dirty="0"/>
              <a:t> </a:t>
            </a:r>
            <a:r>
              <a:rPr lang="sl-SI" dirty="0" err="1"/>
              <a:t>downloaded</a:t>
            </a:r>
            <a:r>
              <a:rPr lang="sl-SI" dirty="0"/>
              <a:t> (</a:t>
            </a:r>
            <a:r>
              <a:rPr lang="sl-SI" dirty="0" err="1"/>
              <a:t>from</a:t>
            </a:r>
            <a:r>
              <a:rPr lang="sl-SI" dirty="0"/>
              <a:t> </a:t>
            </a:r>
            <a:r>
              <a:rPr lang="sl-SI" dirty="0" err="1"/>
              <a:t>somewhere</a:t>
            </a:r>
            <a:r>
              <a:rPr lang="sl-SI" dirty="0"/>
              <a:t>)</a:t>
            </a:r>
          </a:p>
        </p:txBody>
      </p:sp>
    </p:spTree>
    <p:extLst>
      <p:ext uri="{BB962C8B-B14F-4D97-AF65-F5344CB8AC3E}">
        <p14:creationId xmlns:p14="http://schemas.microsoft.com/office/powerpoint/2010/main" val="481029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57128223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4.w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kupna naslovnica">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0" y="77788"/>
            <a:ext cx="3335338"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03613" y="20638"/>
            <a:ext cx="5624512"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638" y="2817813"/>
            <a:ext cx="7669212"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62863" y="2824163"/>
            <a:ext cx="1460500"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5250" y="5114925"/>
            <a:ext cx="8936038"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cobiss"/>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856538" y="2924175"/>
            <a:ext cx="10160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5"/>
          <p:cNvSpPr>
            <a:spLocks noGrp="1"/>
          </p:cNvSpPr>
          <p:nvPr>
            <p:ph type="body" sz="quarter" idx="14" hasCustomPrompt="1"/>
          </p:nvPr>
        </p:nvSpPr>
        <p:spPr>
          <a:xfrm>
            <a:off x="3581400" y="1295400"/>
            <a:ext cx="5448300" cy="1416269"/>
          </a:xfrm>
        </p:spPr>
        <p:txBody>
          <a:bodyPr anchor="b">
            <a:normAutofit/>
          </a:bodyPr>
          <a:lstStyle>
            <a:lvl1pPr marL="342900" marR="0" indent="-342900" algn="r" defTabSz="914400" rtl="0" eaLnBrk="1" fontAlgn="auto" latinLnBrk="0" hangingPunct="1">
              <a:lnSpc>
                <a:spcPct val="100000"/>
              </a:lnSpc>
              <a:spcBef>
                <a:spcPct val="20000"/>
              </a:spcBef>
              <a:spcAft>
                <a:spcPts val="0"/>
              </a:spcAft>
              <a:buClrTx/>
              <a:buSzTx/>
              <a:buFont typeface="Arial" pitchFamily="34" charset="0"/>
              <a:buNone/>
              <a:tabLst/>
              <a:defRPr lang="en-US" sz="2200" kern="1200" dirty="0" smtClean="0">
                <a:solidFill>
                  <a:schemeClr val="tx1">
                    <a:lumMod val="75000"/>
                    <a:lumOff val="25000"/>
                  </a:schemeClr>
                </a:solidFill>
                <a:latin typeface="Calibri" pitchFamily="34" charset="0"/>
                <a:ea typeface="+mn-ea"/>
                <a:cs typeface="+mn-cs"/>
              </a:defRPr>
            </a:lvl1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lang="sl-SI" altLang="sl-SI" dirty="0"/>
              <a:t>&lt;Ime in priimek&gt;</a:t>
            </a:r>
          </a:p>
        </p:txBody>
      </p:sp>
      <p:sp>
        <p:nvSpPr>
          <p:cNvPr id="2" name="Title 1"/>
          <p:cNvSpPr>
            <a:spLocks noGrp="1"/>
          </p:cNvSpPr>
          <p:nvPr>
            <p:ph type="title" hasCustomPrompt="1"/>
          </p:nvPr>
        </p:nvSpPr>
        <p:spPr>
          <a:xfrm>
            <a:off x="133670" y="4081869"/>
            <a:ext cx="7315200" cy="914400"/>
          </a:xfrm>
        </p:spPr>
        <p:txBody>
          <a:bodyPr anchor="b">
            <a:normAutofit/>
          </a:bodyPr>
          <a:lstStyle>
            <a:lvl1pPr marL="0" indent="0">
              <a:defRPr lang="en-US" sz="3600" b="1" kern="1200" baseline="0">
                <a:solidFill>
                  <a:schemeClr val="bg1"/>
                </a:solidFill>
                <a:latin typeface="+mj-lt"/>
                <a:ea typeface="+mn-ea"/>
                <a:cs typeface="Arial" pitchFamily="34" charset="0"/>
              </a:defRPr>
            </a:lvl1pPr>
          </a:lstStyle>
          <a:p>
            <a:pPr lvl="0"/>
            <a:r>
              <a:rPr lang="sl-SI" dirty="0"/>
              <a:t>&lt;Naslov predstavitve&gt;</a:t>
            </a:r>
            <a:endParaRPr lang="en-US" dirty="0"/>
          </a:p>
        </p:txBody>
      </p:sp>
      <p:pic>
        <p:nvPicPr>
          <p:cNvPr id="3" name="Picture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250" y="5146501"/>
            <a:ext cx="8953500" cy="1666875"/>
          </a:xfrm>
          <a:prstGeom prst="rect">
            <a:avLst/>
          </a:prstGeom>
        </p:spPr>
      </p:pic>
      <p:pic>
        <p:nvPicPr>
          <p:cNvPr id="12" name="Picture 2" descr="D:\začasna\IZUM-25let.wmf"/>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878763" y="4149080"/>
            <a:ext cx="1028700" cy="79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01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vetla - Naslov in alinejhe s podlago">
    <p:spTree>
      <p:nvGrpSpPr>
        <p:cNvPr id="1" name=""/>
        <p:cNvGrpSpPr/>
        <p:nvPr/>
      </p:nvGrpSpPr>
      <p:grpSpPr>
        <a:xfrm>
          <a:off x="0" y="0"/>
          <a:ext cx="0" cy="0"/>
          <a:chOff x="0" y="0"/>
          <a:chExt cx="0" cy="0"/>
        </a:xfrm>
      </p:grpSpPr>
      <p:sp>
        <p:nvSpPr>
          <p:cNvPr id="2" name="Title 1"/>
          <p:cNvSpPr>
            <a:spLocks noGrp="1"/>
          </p:cNvSpPr>
          <p:nvPr>
            <p:ph type="title"/>
          </p:nvPr>
        </p:nvSpPr>
        <p:spPr>
          <a:xfrm>
            <a:off x="251520" y="216000"/>
            <a:ext cx="8640960" cy="503783"/>
          </a:xfrm>
        </p:spPr>
        <p:txBody>
          <a:bodyPr/>
          <a:lstStyle/>
          <a:p>
            <a:r>
              <a:rPr lang="en-US"/>
              <a:t>Click to edit Master title style</a:t>
            </a:r>
            <a:endParaRPr lang="sl-SI" dirty="0"/>
          </a:p>
        </p:txBody>
      </p:sp>
      <p:sp>
        <p:nvSpPr>
          <p:cNvPr id="3" name="Content Placeholder 2"/>
          <p:cNvSpPr>
            <a:spLocks noGrp="1"/>
          </p:cNvSpPr>
          <p:nvPr>
            <p:ph idx="1"/>
          </p:nvPr>
        </p:nvSpPr>
        <p:spPr/>
        <p:txBody>
          <a:bodyPr/>
          <a:lstStyle>
            <a:lvl4pPr marL="1657350" marR="0"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lvl4pPr>
            <a:lvl5pPr marL="2057400" marR="0" indent="-228600" algn="l" defTabSz="914400" rtl="0" eaLnBrk="0" fontAlgn="base" latinLnBrk="0" hangingPunct="0">
              <a:lnSpc>
                <a:spcPct val="100000"/>
              </a:lnSpc>
              <a:spcBef>
                <a:spcPct val="20000"/>
              </a:spcBef>
              <a:spcAft>
                <a:spcPct val="30000"/>
              </a:spcAft>
              <a:buClrTx/>
              <a:buSzPct val="55000"/>
              <a:buFont typeface="Wingdings" pitchFamily="2" charset="2"/>
              <a:buChar char="q"/>
              <a:tabLst/>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64100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Svetla - Naslov in 2 stolpca brez podl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sl-SI" dirty="0"/>
          </a:p>
        </p:txBody>
      </p:sp>
      <p:sp>
        <p:nvSpPr>
          <p:cNvPr id="3" name="Content Placeholder 2"/>
          <p:cNvSpPr>
            <a:spLocks noGrp="1"/>
          </p:cNvSpPr>
          <p:nvPr>
            <p:ph sz="half" idx="1"/>
          </p:nvPr>
        </p:nvSpPr>
        <p:spPr>
          <a:xfrm>
            <a:off x="323850" y="1412875"/>
            <a:ext cx="4208463" cy="504031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sl-SI" dirty="0"/>
          </a:p>
        </p:txBody>
      </p:sp>
      <p:sp>
        <p:nvSpPr>
          <p:cNvPr id="4" name="Content Placeholder 3"/>
          <p:cNvSpPr>
            <a:spLocks noGrp="1"/>
          </p:cNvSpPr>
          <p:nvPr>
            <p:ph sz="half" idx="2"/>
          </p:nvPr>
        </p:nvSpPr>
        <p:spPr>
          <a:xfrm>
            <a:off x="4684713" y="1412875"/>
            <a:ext cx="4208462" cy="504031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sl-SI" dirty="0"/>
          </a:p>
        </p:txBody>
      </p:sp>
    </p:spTree>
    <p:extLst>
      <p:ext uri="{BB962C8B-B14F-4D97-AF65-F5344CB8AC3E}">
        <p14:creationId xmlns:p14="http://schemas.microsoft.com/office/powerpoint/2010/main" val="1768257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vetla - Naslov in alineje brez podl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sl-SI" dirty="0"/>
          </a:p>
        </p:txBody>
      </p:sp>
      <p:sp>
        <p:nvSpPr>
          <p:cNvPr id="6" name="Text Placeholder 5"/>
          <p:cNvSpPr>
            <a:spLocks noGrp="1"/>
          </p:cNvSpPr>
          <p:nvPr>
            <p:ph type="body" sz="quarter" idx="11"/>
          </p:nvPr>
        </p:nvSpPr>
        <p:spPr>
          <a:xfrm>
            <a:off x="250825" y="1224000"/>
            <a:ext cx="8640000" cy="5400000"/>
          </a:xfrm>
        </p:spPr>
        <p:txBody>
          <a:bodyPr/>
          <a:lstStyle>
            <a:lvl1pPr>
              <a:defRPr/>
            </a:lvl1pPr>
            <a:lvl2pPr>
              <a:defRPr baseline="0"/>
            </a:lvl2pPr>
            <a:lvl3pPr>
              <a:defRPr/>
            </a:lvl3pPr>
            <a:lvl4pPr marL="1657350" marR="0"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lvl4pPr>
            <a:lvl5pPr marL="2057400" marR="0" indent="-228600" algn="l" defTabSz="914400" rtl="0" eaLnBrk="0" fontAlgn="base" latinLnBrk="0" hangingPunct="0">
              <a:lnSpc>
                <a:spcPct val="100000"/>
              </a:lnSpc>
              <a:spcBef>
                <a:spcPct val="20000"/>
              </a:spcBef>
              <a:spcAft>
                <a:spcPct val="30000"/>
              </a:spcAft>
              <a:buClrTx/>
              <a:buSzPct val="55000"/>
              <a:buFont typeface="Wingdings" pitchFamily="2" charset="2"/>
              <a:buChar char="q"/>
              <a:tabLst/>
              <a:defRPr/>
            </a:lvl5pPr>
          </a:lstStyle>
          <a:p>
            <a:pPr lvl="0"/>
            <a:r>
              <a:rPr lang="en-US" dirty="0"/>
              <a:t>Click to edit Master text styles</a:t>
            </a:r>
          </a:p>
          <a:p>
            <a:pPr lvl="1"/>
            <a:r>
              <a:rPr lang="en-US" dirty="0"/>
              <a:t>Second level</a:t>
            </a:r>
          </a:p>
          <a:p>
            <a:pPr lvl="2"/>
            <a:r>
              <a:rPr lang="en-US" dirty="0"/>
              <a:t>Third level</a:t>
            </a:r>
            <a:endParaRPr lang="sl-SI" dirty="0"/>
          </a:p>
          <a:p>
            <a:pPr marL="1657350" marR="0" lvl="3"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lang="en-US" dirty="0"/>
              <a:t>Fourth level</a:t>
            </a:r>
            <a:endParaRPr kumimoji="0" lang="en-US" altLang="sl-SI" sz="1200" b="0" i="0" u="none" strike="noStrike" kern="0" cap="none" spc="0" normalizeH="0" baseline="0" noProof="0" dirty="0">
              <a:ln>
                <a:noFill/>
              </a:ln>
              <a:solidFill>
                <a:srgbClr val="000000"/>
              </a:solidFill>
              <a:effectLst/>
              <a:uLnTx/>
              <a:uFillTx/>
              <a:latin typeface="Tahoma"/>
            </a:endParaRPr>
          </a:p>
        </p:txBody>
      </p:sp>
    </p:spTree>
    <p:extLst>
      <p:ext uri="{BB962C8B-B14F-4D97-AF65-F5344CB8AC3E}">
        <p14:creationId xmlns:p14="http://schemas.microsoft.com/office/powerpoint/2010/main" val="1568633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vetla - Naslov in 2 stolpca brez podl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sl-SI" dirty="0"/>
          </a:p>
        </p:txBody>
      </p:sp>
      <p:sp>
        <p:nvSpPr>
          <p:cNvPr id="3" name="Content Placeholder 2"/>
          <p:cNvSpPr>
            <a:spLocks noGrp="1"/>
          </p:cNvSpPr>
          <p:nvPr>
            <p:ph sz="half" idx="1"/>
          </p:nvPr>
        </p:nvSpPr>
        <p:spPr>
          <a:xfrm>
            <a:off x="323850" y="1412875"/>
            <a:ext cx="4208463" cy="504031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sl-SI" dirty="0"/>
          </a:p>
        </p:txBody>
      </p:sp>
      <p:sp>
        <p:nvSpPr>
          <p:cNvPr id="4" name="Content Placeholder 3"/>
          <p:cNvSpPr>
            <a:spLocks noGrp="1"/>
          </p:cNvSpPr>
          <p:nvPr>
            <p:ph sz="half" idx="2"/>
          </p:nvPr>
        </p:nvSpPr>
        <p:spPr>
          <a:xfrm>
            <a:off x="4684713" y="1412875"/>
            <a:ext cx="4208462" cy="504031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sl-SI" dirty="0"/>
          </a:p>
        </p:txBody>
      </p:sp>
    </p:spTree>
    <p:extLst>
      <p:ext uri="{BB962C8B-B14F-4D97-AF65-F5344CB8AC3E}">
        <p14:creationId xmlns:p14="http://schemas.microsoft.com/office/powerpoint/2010/main" val="3202515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mna - Naslov in alinej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sl-SI" dirty="0"/>
          </a:p>
        </p:txBody>
      </p:sp>
      <p:sp>
        <p:nvSpPr>
          <p:cNvPr id="8" name="Text Placeholder 7"/>
          <p:cNvSpPr>
            <a:spLocks noGrp="1"/>
          </p:cNvSpPr>
          <p:nvPr>
            <p:ph type="body" sz="quarter" idx="11"/>
          </p:nvPr>
        </p:nvSpPr>
        <p:spPr>
          <a:xfrm>
            <a:off x="251521" y="980728"/>
            <a:ext cx="8640959" cy="5543897"/>
          </a:xfrm>
        </p:spPr>
        <p:txBody>
          <a:bodyPr/>
          <a:lstStyle>
            <a:lvl1pPr>
              <a:defRPr baseline="0"/>
            </a:lvl1pPr>
            <a:lvl2pPr>
              <a:defRPr/>
            </a:lvl2pPr>
            <a:lvl3pPr>
              <a:defRPr/>
            </a:lvl3pPr>
            <a:lvl4pPr marL="1657350" marR="0"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lvl4pPr>
            <a:lvl5pPr marL="1828800" indent="0">
              <a:buNone/>
              <a:defRPr/>
            </a:lvl5pPr>
          </a:lstStyle>
          <a:p>
            <a:pPr lvl="0"/>
            <a:r>
              <a:rPr lang="en-US" dirty="0"/>
              <a:t>Click to edit Master text styles</a:t>
            </a:r>
          </a:p>
          <a:p>
            <a:pPr lvl="1"/>
            <a:r>
              <a:rPr lang="en-US" dirty="0"/>
              <a:t>Second level</a:t>
            </a:r>
          </a:p>
          <a:p>
            <a:pPr lvl="2"/>
            <a:r>
              <a:rPr lang="en-US" dirty="0"/>
              <a:t>Third level</a:t>
            </a:r>
            <a:endParaRPr lang="sl-SI" dirty="0"/>
          </a:p>
          <a:p>
            <a:pPr marL="1657350" marR="0" lvl="3"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lang="en-US" dirty="0"/>
              <a:t>Fourth level</a:t>
            </a:r>
            <a:endParaRPr lang="sl-SI" dirty="0"/>
          </a:p>
        </p:txBody>
      </p:sp>
    </p:spTree>
    <p:extLst>
      <p:ext uri="{BB962C8B-B14F-4D97-AF65-F5344CB8AC3E}">
        <p14:creationId xmlns:p14="http://schemas.microsoft.com/office/powerpoint/2010/main" val="1380819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4B4068F-6F70-4AEE-9B04-690DBCAB36E5}" type="slidenum">
              <a:rPr lang="sl-SI" smtClean="0"/>
              <a:t>‹#›</a:t>
            </a:fld>
            <a:endParaRPr lang="sl-SI"/>
          </a:p>
        </p:txBody>
      </p:sp>
    </p:spTree>
    <p:extLst>
      <p:ext uri="{BB962C8B-B14F-4D97-AF65-F5344CB8AC3E}">
        <p14:creationId xmlns:p14="http://schemas.microsoft.com/office/powerpoint/2010/main" val="39530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slideLayout" Target="../slideLayouts/slideLayout3.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theme" Target="../theme/theme2.xml"/><Relationship Id="rId7" Type="http://schemas.openxmlformats.org/officeDocument/2006/relationships/image" Target="../media/image3.w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1.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3.xml"/><Relationship Id="rId1" Type="http://schemas.openxmlformats.org/officeDocument/2006/relationships/slideLayout" Target="../slideLayouts/slideLayout6.xml"/><Relationship Id="rId5" Type="http://schemas.openxmlformats.org/officeDocument/2006/relationships/image" Target="../media/image4.wmf"/><Relationship Id="rId4" Type="http://schemas.openxmlformats.org/officeDocument/2006/relationships/image" Target="../media/image3.wmf"/></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 y="3781"/>
            <a:ext cx="9153525"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251520" y="216000"/>
            <a:ext cx="8640960" cy="503783"/>
          </a:xfrm>
          <a:prstGeom prst="rect">
            <a:avLst/>
          </a:prstGeom>
        </p:spPr>
        <p:txBody>
          <a:bodyPr vert="horz" lIns="91440" tIns="45720" rIns="91440" bIns="45720" rtlCol="0" anchor="ctr">
            <a:noAutofit/>
          </a:bodyPr>
          <a:lstStyle/>
          <a:p>
            <a:endParaRPr lang="sl-SI" dirty="0"/>
          </a:p>
        </p:txBody>
      </p:sp>
      <p:pic>
        <p:nvPicPr>
          <p:cNvPr id="1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16411" b="16411"/>
          <a:stretch/>
        </p:blipFill>
        <p:spPr bwMode="auto">
          <a:xfrm>
            <a:off x="-5015" y="4842000"/>
            <a:ext cx="9149013"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idx="1"/>
          </p:nvPr>
        </p:nvSpPr>
        <p:spPr>
          <a:xfrm>
            <a:off x="251520" y="1224000"/>
            <a:ext cx="8640960" cy="5400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endParaRPr lang="sl-SI" dirty="0"/>
          </a:p>
          <a:p>
            <a:pPr marL="1657350" marR="0" lvl="3"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lang="en-US" dirty="0"/>
              <a:t>Fourth level</a:t>
            </a:r>
            <a:endParaRPr kumimoji="0" lang="en-US" altLang="sl-SI" sz="1200" b="0" i="0" u="none" strike="noStrike" kern="0" cap="none" spc="0" normalizeH="0" baseline="0" noProof="0" dirty="0">
              <a:ln>
                <a:noFill/>
              </a:ln>
              <a:solidFill>
                <a:srgbClr val="000000"/>
              </a:solidFill>
              <a:effectLst/>
              <a:uLnTx/>
              <a:uFillTx/>
              <a:latin typeface="Tahoma"/>
            </a:endParaRPr>
          </a:p>
          <a:p>
            <a:pPr lvl="3"/>
            <a:endParaRPr lang="sl-SI" dirty="0"/>
          </a:p>
        </p:txBody>
      </p:sp>
      <p:sp>
        <p:nvSpPr>
          <p:cNvPr id="26" name="Rectangle 25"/>
          <p:cNvSpPr/>
          <p:nvPr/>
        </p:nvSpPr>
        <p:spPr>
          <a:xfrm>
            <a:off x="8095376" y="6670800"/>
            <a:ext cx="1046464" cy="15556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20" name="Picture 24" descr="cobis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76802" y="6691502"/>
            <a:ext cx="483612" cy="11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txBox="1">
            <a:spLocks/>
          </p:cNvSpPr>
          <p:nvPr/>
        </p:nvSpPr>
        <p:spPr>
          <a:xfrm>
            <a:off x="7092280" y="6652799"/>
            <a:ext cx="1007720" cy="174017"/>
          </a:xfrm>
          <a:prstGeom prst="rect">
            <a:avLst/>
          </a:prstGeom>
        </p:spPr>
        <p:txBody>
          <a:bodyPr vert="horz" lIns="91440" tIns="45720" rIns="91440" bIns="45720" rtlCol="0" anchor="ctr"/>
          <a:lstStyle>
            <a:defPPr>
              <a:defRPr lang="sl-SI"/>
            </a:defPPr>
            <a:lvl1pPr marL="0" algn="r" defTabSz="914400" rtl="0" eaLnBrk="1" latinLnBrk="0" hangingPunct="1">
              <a:defRPr lang="sl-SI" sz="11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0" hangingPunct="0"/>
            <a:fld id="{63E27AE8-7E77-442D-85DE-A426F9C8B9A5}" type="slidenum">
              <a:rPr lang="en-US" sz="1100" kern="1200" smtClean="0">
                <a:solidFill>
                  <a:schemeClr val="bg1"/>
                </a:solidFill>
                <a:latin typeface="+mn-lt"/>
                <a:ea typeface="+mn-ea"/>
                <a:cs typeface="+mn-cs"/>
              </a:rPr>
              <a:pPr algn="r" eaLnBrk="0" hangingPunct="0"/>
              <a:t>‹#›</a:t>
            </a:fld>
            <a:endParaRPr lang="sl-SI" sz="1100" kern="1200" dirty="0">
              <a:solidFill>
                <a:schemeClr val="bg1"/>
              </a:solidFill>
              <a:latin typeface="+mn-lt"/>
              <a:ea typeface="+mn-ea"/>
              <a:cs typeface="+mn-cs"/>
            </a:endParaRPr>
          </a:p>
        </p:txBody>
      </p:sp>
      <p:sp>
        <p:nvSpPr>
          <p:cNvPr id="12" name="Rectangle 11"/>
          <p:cNvSpPr/>
          <p:nvPr/>
        </p:nvSpPr>
        <p:spPr>
          <a:xfrm>
            <a:off x="1023356" y="6618051"/>
            <a:ext cx="3600000" cy="261610"/>
          </a:xfrm>
          <a:prstGeom prst="rect">
            <a:avLst/>
          </a:prstGeom>
        </p:spPr>
        <p:txBody>
          <a:bodyPr>
            <a:spAutoFit/>
          </a:bodyPr>
          <a:lstStyle/>
          <a:p>
            <a:pPr eaLnBrk="0" hangingPunct="0"/>
            <a:r>
              <a:rPr lang="en-US" altLang="sl-SI" sz="1100" dirty="0">
                <a:solidFill>
                  <a:schemeClr val="bg1"/>
                </a:solidFill>
                <a:latin typeface="+mn-lt"/>
                <a:cs typeface="Arial" charset="0"/>
              </a:rPr>
              <a:t>©</a:t>
            </a:r>
            <a:r>
              <a:rPr lang="sl-SI" altLang="sl-SI" sz="1100" dirty="0">
                <a:solidFill>
                  <a:schemeClr val="bg1"/>
                </a:solidFill>
                <a:latin typeface="+mn-lt"/>
                <a:cs typeface="Arial" charset="0"/>
              </a:rPr>
              <a:t> IZUM</a:t>
            </a:r>
            <a:endParaRPr lang="en-US" sz="1100" dirty="0">
              <a:solidFill>
                <a:schemeClr val="bg1"/>
              </a:solidFill>
              <a:latin typeface="+mn-lt"/>
            </a:endParaRPr>
          </a:p>
        </p:txBody>
      </p:sp>
      <p:grpSp>
        <p:nvGrpSpPr>
          <p:cNvPr id="13" name="Group 12"/>
          <p:cNvGrpSpPr/>
          <p:nvPr/>
        </p:nvGrpSpPr>
        <p:grpSpPr>
          <a:xfrm>
            <a:off x="0" y="6309320"/>
            <a:ext cx="1048623" cy="517497"/>
            <a:chOff x="0" y="6309320"/>
            <a:chExt cx="1048623" cy="517497"/>
          </a:xfrm>
        </p:grpSpPr>
        <p:sp>
          <p:nvSpPr>
            <p:cNvPr id="14" name="Rectangle 13"/>
            <p:cNvSpPr/>
            <p:nvPr/>
          </p:nvSpPr>
          <p:spPr>
            <a:xfrm>
              <a:off x="0" y="6309320"/>
              <a:ext cx="1048623" cy="51749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15" name="Picture 2" descr="D:\začasna\IZUM-25let.wmf"/>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36279" y="6373666"/>
              <a:ext cx="559873" cy="432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20374315"/>
      </p:ext>
    </p:extLst>
  </p:cSld>
  <p:clrMap bg1="lt1" tx1="dk1" bg2="lt2" tx2="dk2" accent1="accent1" accent2="accent2" accent3="accent3" accent4="accent4" accent5="accent5" accent6="accent6" hlink="hlink" folHlink="folHlink"/>
  <p:sldLayoutIdLst>
    <p:sldLayoutId id="2147483650" r:id="rId1"/>
    <p:sldLayoutId id="2147483662" r:id="rId2"/>
    <p:sldLayoutId id="2147483676" r:id="rId3"/>
  </p:sldLayoutIdLst>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Symbol" panose="05050102010706020507" pitchFamily="18" charset="2"/>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3pPr>
      <a:lvl4pPr marL="1371600" marR="0" indent="0" algn="l" defTabSz="914400" rtl="0" eaLnBrk="1" fontAlgn="auto" latinLnBrk="0" hangingPunct="1">
        <a:lnSpc>
          <a:spcPct val="100000"/>
        </a:lnSpc>
        <a:spcBef>
          <a:spcPct val="20000"/>
        </a:spcBef>
        <a:spcAft>
          <a:spcPts val="0"/>
        </a:spcAft>
        <a:buClrTx/>
        <a:buSzTx/>
        <a:buFontTx/>
        <a:buNone/>
        <a:tabLst/>
        <a:defRPr sz="1800" kern="1200">
          <a:solidFill>
            <a:schemeClr val="tx1"/>
          </a:solidFill>
          <a:latin typeface="+mn-lt"/>
          <a:ea typeface="+mn-ea"/>
          <a:cs typeface="+mn-cs"/>
        </a:defRPr>
      </a:lvl4pPr>
      <a:lvl5pPr marL="1828800" marR="0" indent="0" algn="l" defTabSz="914400" rtl="0" eaLnBrk="1" fontAlgn="base" latinLnBrk="0" hangingPunct="1">
        <a:lnSpc>
          <a:spcPct val="100000"/>
        </a:lnSpc>
        <a:spcBef>
          <a:spcPct val="20000"/>
        </a:spcBef>
        <a:spcAft>
          <a:spcPct val="30000"/>
        </a:spcAft>
        <a:buClrTx/>
        <a:buSzPct val="55000"/>
        <a:buFont typeface="Wingdings" pitchFamily="2" charset="2"/>
        <a:buNone/>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4" y="2902"/>
            <a:ext cx="9149013" cy="6901550"/>
          </a:xfrm>
          <a:prstGeom prst="rect">
            <a:avLst/>
          </a:prstGeom>
        </p:spPr>
      </p:pic>
      <p:pic>
        <p:nvPicPr>
          <p:cNvPr id="1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 y="3781"/>
            <a:ext cx="9153525"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251520" y="216000"/>
            <a:ext cx="8640960" cy="503783"/>
          </a:xfrm>
          <a:prstGeom prst="rect">
            <a:avLst/>
          </a:prstGeom>
        </p:spPr>
        <p:txBody>
          <a:bodyPr vert="horz" lIns="91440" tIns="45720" rIns="91440" bIns="45720" rtlCol="0" anchor="ctr">
            <a:noAutofit/>
          </a:bodyPr>
          <a:lstStyle/>
          <a:p>
            <a:r>
              <a:rPr lang="en-US" dirty="0"/>
              <a:t>Click to edit Master title style</a:t>
            </a:r>
            <a:endParaRPr lang="sl-SI" dirty="0"/>
          </a:p>
        </p:txBody>
      </p:sp>
      <p:pic>
        <p:nvPicPr>
          <p:cNvPr id="1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16411" b="16411"/>
          <a:stretch/>
        </p:blipFill>
        <p:spPr bwMode="auto">
          <a:xfrm>
            <a:off x="-5015" y="4846762"/>
            <a:ext cx="9149013" cy="2063750"/>
          </a:xfrm>
          <a:prstGeom prst="rect">
            <a:avLst/>
          </a:prstGeom>
          <a:solidFill>
            <a:schemeClr val="bg1"/>
          </a:solidFill>
          <a:ln>
            <a:noFill/>
          </a:ln>
          <a:effectLst/>
          <a:extLst/>
        </p:spPr>
      </p:pic>
      <p:sp>
        <p:nvSpPr>
          <p:cNvPr id="12" name="Rectangle 11"/>
          <p:cNvSpPr/>
          <p:nvPr/>
        </p:nvSpPr>
        <p:spPr>
          <a:xfrm>
            <a:off x="-7933" y="6831723"/>
            <a:ext cx="9149015" cy="7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4" name="Rectangle 3"/>
          <p:cNvSpPr/>
          <p:nvPr/>
        </p:nvSpPr>
        <p:spPr>
          <a:xfrm>
            <a:off x="-8092" y="1061056"/>
            <a:ext cx="9183990" cy="5613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 name="Text Placeholder 2"/>
          <p:cNvSpPr>
            <a:spLocks noGrp="1"/>
          </p:cNvSpPr>
          <p:nvPr>
            <p:ph type="body" idx="1"/>
          </p:nvPr>
        </p:nvSpPr>
        <p:spPr>
          <a:xfrm>
            <a:off x="251520" y="1224000"/>
            <a:ext cx="8640960" cy="5400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endParaRPr lang="sl-SI" dirty="0"/>
          </a:p>
          <a:p>
            <a:pPr marL="1657350" marR="0" lvl="3"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lang="en-US" dirty="0"/>
              <a:t>Fourth level</a:t>
            </a:r>
            <a:endParaRPr kumimoji="0" lang="en-US" altLang="sl-SI" sz="1200" b="0" i="0" u="none" strike="noStrike" kern="0" cap="none" spc="0" normalizeH="0" baseline="0" noProof="0" dirty="0">
              <a:ln>
                <a:noFill/>
              </a:ln>
              <a:solidFill>
                <a:srgbClr val="000000"/>
              </a:solidFill>
              <a:effectLst/>
              <a:uLnTx/>
              <a:uFillTx/>
              <a:latin typeface="Tahoma"/>
            </a:endParaRPr>
          </a:p>
        </p:txBody>
      </p:sp>
      <p:sp>
        <p:nvSpPr>
          <p:cNvPr id="26" name="Rectangle 25"/>
          <p:cNvSpPr/>
          <p:nvPr/>
        </p:nvSpPr>
        <p:spPr>
          <a:xfrm>
            <a:off x="8095376" y="6670800"/>
            <a:ext cx="1046464" cy="15556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20" name="Picture 24" descr="cobis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76802" y="6691502"/>
            <a:ext cx="483612" cy="11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1023356" y="6618051"/>
            <a:ext cx="3600000" cy="261610"/>
          </a:xfrm>
          <a:prstGeom prst="rect">
            <a:avLst/>
          </a:prstGeom>
        </p:spPr>
        <p:txBody>
          <a:bodyPr>
            <a:spAutoFit/>
          </a:bodyPr>
          <a:lstStyle/>
          <a:p>
            <a:pPr eaLnBrk="0" hangingPunct="0"/>
            <a:r>
              <a:rPr lang="en-US" altLang="sl-SI" sz="1100" dirty="0">
                <a:solidFill>
                  <a:schemeClr val="bg1"/>
                </a:solidFill>
                <a:latin typeface="+mn-lt"/>
                <a:cs typeface="Arial" charset="0"/>
              </a:rPr>
              <a:t>©</a:t>
            </a:r>
            <a:r>
              <a:rPr lang="sl-SI" altLang="sl-SI" sz="1100" dirty="0">
                <a:solidFill>
                  <a:schemeClr val="bg1"/>
                </a:solidFill>
                <a:latin typeface="+mn-lt"/>
                <a:cs typeface="Arial" charset="0"/>
              </a:rPr>
              <a:t> IZUM, </a:t>
            </a:r>
            <a:r>
              <a:rPr lang="pl-PL" altLang="sl-SI" sz="1100" dirty="0">
                <a:solidFill>
                  <a:schemeClr val="bg1"/>
                </a:solidFill>
                <a:latin typeface="+mn-lt"/>
              </a:rPr>
              <a:t>&lt;</a:t>
            </a:r>
            <a:r>
              <a:rPr lang="pl-PL" altLang="sl-SI" sz="1100" dirty="0" err="1">
                <a:solidFill>
                  <a:schemeClr val="bg1"/>
                </a:solidFill>
                <a:latin typeface="+mn-lt"/>
              </a:rPr>
              <a:t>Naslov</a:t>
            </a:r>
            <a:r>
              <a:rPr lang="pl-PL" altLang="sl-SI" sz="1100" dirty="0">
                <a:solidFill>
                  <a:schemeClr val="bg1"/>
                </a:solidFill>
                <a:latin typeface="+mn-lt"/>
              </a:rPr>
              <a:t> </a:t>
            </a:r>
            <a:r>
              <a:rPr lang="pl-PL" altLang="sl-SI" sz="1100" dirty="0" err="1">
                <a:solidFill>
                  <a:schemeClr val="bg1"/>
                </a:solidFill>
                <a:latin typeface="+mn-lt"/>
              </a:rPr>
              <a:t>predstavitve</a:t>
            </a:r>
            <a:r>
              <a:rPr lang="pl-PL" altLang="sl-SI" sz="1100" dirty="0">
                <a:solidFill>
                  <a:schemeClr val="bg1"/>
                </a:solidFill>
                <a:latin typeface="+mn-lt"/>
              </a:rPr>
              <a:t>, d.–d. </a:t>
            </a:r>
            <a:r>
              <a:rPr lang="pl-PL" altLang="sl-SI" sz="1100" dirty="0" err="1">
                <a:solidFill>
                  <a:schemeClr val="bg1"/>
                </a:solidFill>
                <a:latin typeface="+mn-lt"/>
              </a:rPr>
              <a:t>mesec</a:t>
            </a:r>
            <a:r>
              <a:rPr lang="pl-PL" altLang="sl-SI" sz="1100" dirty="0">
                <a:solidFill>
                  <a:schemeClr val="bg1"/>
                </a:solidFill>
                <a:latin typeface="+mn-lt"/>
              </a:rPr>
              <a:t> </a:t>
            </a:r>
            <a:r>
              <a:rPr lang="pl-PL" altLang="sl-SI" sz="1100" dirty="0" err="1">
                <a:solidFill>
                  <a:schemeClr val="bg1"/>
                </a:solidFill>
                <a:latin typeface="+mn-lt"/>
              </a:rPr>
              <a:t>llll</a:t>
            </a:r>
            <a:r>
              <a:rPr lang="pl-PL" altLang="sl-SI" sz="1100" dirty="0">
                <a:solidFill>
                  <a:schemeClr val="bg1"/>
                </a:solidFill>
                <a:latin typeface="+mn-lt"/>
              </a:rPr>
              <a:t>&gt;</a:t>
            </a:r>
            <a:endParaRPr lang="en-US" sz="1100" dirty="0">
              <a:solidFill>
                <a:schemeClr val="bg1"/>
              </a:solidFill>
              <a:latin typeface="+mn-lt"/>
            </a:endParaRPr>
          </a:p>
        </p:txBody>
      </p:sp>
      <p:sp>
        <p:nvSpPr>
          <p:cNvPr id="17" name="Slide Number Placeholder 5"/>
          <p:cNvSpPr txBox="1">
            <a:spLocks/>
          </p:cNvSpPr>
          <p:nvPr/>
        </p:nvSpPr>
        <p:spPr>
          <a:xfrm>
            <a:off x="7092280" y="6652799"/>
            <a:ext cx="1007720" cy="174017"/>
          </a:xfrm>
          <a:prstGeom prst="rect">
            <a:avLst/>
          </a:prstGeom>
        </p:spPr>
        <p:txBody>
          <a:bodyPr vert="horz" lIns="91440" tIns="45720" rIns="91440" bIns="45720" rtlCol="0" anchor="ctr"/>
          <a:lstStyle>
            <a:defPPr>
              <a:defRPr lang="sl-SI"/>
            </a:defPPr>
            <a:lvl1pPr marL="0" algn="r" defTabSz="914400" rtl="0" eaLnBrk="1" latinLnBrk="0" hangingPunct="1">
              <a:defRPr lang="sl-SI" sz="11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0"/>
              </a:spcBef>
              <a:spcAft>
                <a:spcPts val="0"/>
              </a:spcAft>
              <a:buClrTx/>
              <a:buSzTx/>
              <a:buFontTx/>
              <a:buNone/>
              <a:tabLst/>
              <a:defRPr/>
            </a:pPr>
            <a:fld id="{63E27AE8-7E77-442D-85DE-A426F9C8B9A5}" type="slidenum">
              <a:rPr lang="en-US" sz="1100" kern="1200" smtClean="0">
                <a:solidFill>
                  <a:schemeClr val="bg1"/>
                </a:solidFill>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defRPr/>
              </a:pPr>
              <a:t>‹#›</a:t>
            </a:fld>
            <a:r>
              <a:rPr lang="sl-SI" sz="1100" kern="1200" dirty="0">
                <a:solidFill>
                  <a:schemeClr val="bg1"/>
                </a:solidFill>
                <a:latin typeface="+mn-lt"/>
                <a:ea typeface="+mn-ea"/>
                <a:cs typeface="+mn-cs"/>
              </a:rPr>
              <a:t>/&lt;XX&gt;</a:t>
            </a:r>
          </a:p>
        </p:txBody>
      </p:sp>
      <p:grpSp>
        <p:nvGrpSpPr>
          <p:cNvPr id="16" name="Group 15"/>
          <p:cNvGrpSpPr/>
          <p:nvPr/>
        </p:nvGrpSpPr>
        <p:grpSpPr>
          <a:xfrm>
            <a:off x="0" y="6309320"/>
            <a:ext cx="1048623" cy="517497"/>
            <a:chOff x="0" y="6309320"/>
            <a:chExt cx="1048623" cy="517497"/>
          </a:xfrm>
        </p:grpSpPr>
        <p:sp>
          <p:nvSpPr>
            <p:cNvPr id="18" name="Rectangle 17"/>
            <p:cNvSpPr/>
            <p:nvPr/>
          </p:nvSpPr>
          <p:spPr>
            <a:xfrm>
              <a:off x="0" y="6309320"/>
              <a:ext cx="1048623" cy="51749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19" name="Picture 2" descr="D:\začasna\IZUM-25let.wmf"/>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36279" y="6373666"/>
              <a:ext cx="559873" cy="432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75538143"/>
      </p:ext>
    </p:extLst>
  </p:cSld>
  <p:clrMap bg1="lt1" tx1="dk1" bg2="lt2" tx2="dk2" accent1="accent1" accent2="accent2" accent3="accent3" accent4="accent4" accent5="accent5" accent6="accent6" hlink="hlink" folHlink="folHlink"/>
  <p:sldLayoutIdLst>
    <p:sldLayoutId id="2147483665" r:id="rId1"/>
    <p:sldLayoutId id="2147483667" r:id="rId2"/>
  </p:sldLayoutIdLst>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Symbol" panose="05050102010706020507" pitchFamily="18" charset="2"/>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3pPr>
      <a:lvl4pPr marL="1657350" marR="0"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800" kern="1200">
          <a:solidFill>
            <a:schemeClr val="tx1"/>
          </a:solidFill>
          <a:latin typeface="+mn-lt"/>
          <a:ea typeface="+mn-ea"/>
          <a:cs typeface="+mn-cs"/>
        </a:defRPr>
      </a:lvl4pPr>
      <a:lvl5pPr marL="2057400" marR="0" indent="-228600" algn="l" defTabSz="914400" rtl="0" eaLnBrk="0" fontAlgn="base" latinLnBrk="0" hangingPunct="0">
        <a:lnSpc>
          <a:spcPct val="100000"/>
        </a:lnSpc>
        <a:spcBef>
          <a:spcPct val="20000"/>
        </a:spcBef>
        <a:spcAft>
          <a:spcPct val="30000"/>
        </a:spcAft>
        <a:buClrTx/>
        <a:buSzPct val="55000"/>
        <a:buFont typeface="Wingdings" pitchFamily="2" charset="2"/>
        <a:buChar char="q"/>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8224" t="10" r="-37" b="49471"/>
          <a:stretch/>
        </p:blipFill>
        <p:spPr>
          <a:xfrm>
            <a:off x="0" y="0"/>
            <a:ext cx="9180512" cy="6876000"/>
          </a:xfrm>
          <a:prstGeom prst="rect">
            <a:avLst/>
          </a:prstGeom>
        </p:spPr>
      </p:pic>
      <p:sp>
        <p:nvSpPr>
          <p:cNvPr id="12" name="Title Placeholder 1"/>
          <p:cNvSpPr>
            <a:spLocks noGrp="1"/>
          </p:cNvSpPr>
          <p:nvPr>
            <p:ph type="title"/>
          </p:nvPr>
        </p:nvSpPr>
        <p:spPr>
          <a:xfrm>
            <a:off x="269776" y="188640"/>
            <a:ext cx="8640960" cy="503783"/>
          </a:xfrm>
          <a:prstGeom prst="rect">
            <a:avLst/>
          </a:prstGeom>
        </p:spPr>
        <p:txBody>
          <a:bodyPr vert="horz" lIns="91440" tIns="45720" rIns="91440" bIns="45720" rtlCol="0" anchor="ctr">
            <a:noAutofit/>
          </a:bodyPr>
          <a:lstStyle/>
          <a:p>
            <a:r>
              <a:rPr lang="en-US" dirty="0"/>
              <a:t>Click to edit Master title style</a:t>
            </a:r>
            <a:endParaRPr lang="sl-SI" dirty="0"/>
          </a:p>
        </p:txBody>
      </p:sp>
      <p:sp>
        <p:nvSpPr>
          <p:cNvPr id="10" name="Text Placeholder 9"/>
          <p:cNvSpPr>
            <a:spLocks noGrp="1"/>
          </p:cNvSpPr>
          <p:nvPr>
            <p:ph type="body" idx="1"/>
          </p:nvPr>
        </p:nvSpPr>
        <p:spPr>
          <a:xfrm>
            <a:off x="251520" y="980728"/>
            <a:ext cx="8712968" cy="55446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endParaRPr lang="sl-SI" dirty="0"/>
          </a:p>
          <a:p>
            <a:pPr marL="1657350" marR="0" lvl="3"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lang="en-US" dirty="0"/>
              <a:t>Fourth level</a:t>
            </a:r>
            <a:endParaRPr lang="sl-SI" dirty="0"/>
          </a:p>
        </p:txBody>
      </p:sp>
      <p:sp>
        <p:nvSpPr>
          <p:cNvPr id="16" name="Rectangle 15"/>
          <p:cNvSpPr/>
          <p:nvPr/>
        </p:nvSpPr>
        <p:spPr>
          <a:xfrm>
            <a:off x="0" y="723975"/>
            <a:ext cx="9180512" cy="144016"/>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5" name="Rectangle 24"/>
          <p:cNvSpPr/>
          <p:nvPr/>
        </p:nvSpPr>
        <p:spPr>
          <a:xfrm>
            <a:off x="0" y="6676576"/>
            <a:ext cx="9180512" cy="144016"/>
          </a:xfrm>
          <a:prstGeom prst="rect">
            <a:avLst/>
          </a:prstGeom>
          <a:solidFill>
            <a:schemeClr val="bg1">
              <a:alpha val="72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22" name="Picture 24" descr="cobi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6802" y="6691502"/>
            <a:ext cx="483612" cy="11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023356" y="6618051"/>
            <a:ext cx="3600000" cy="261610"/>
          </a:xfrm>
          <a:prstGeom prst="rect">
            <a:avLst/>
          </a:prstGeom>
        </p:spPr>
        <p:txBody>
          <a:bodyPr>
            <a:spAutoFit/>
          </a:bodyPr>
          <a:lstStyle/>
          <a:p>
            <a:pPr eaLnBrk="0" hangingPunct="0"/>
            <a:r>
              <a:rPr lang="en-US" altLang="sl-SI" sz="1100" dirty="0">
                <a:solidFill>
                  <a:schemeClr val="tx1"/>
                </a:solidFill>
                <a:latin typeface="Arial" charset="0"/>
                <a:cs typeface="Arial" charset="0"/>
              </a:rPr>
              <a:t>©</a:t>
            </a:r>
            <a:r>
              <a:rPr lang="sl-SI" altLang="sl-SI" sz="1100" dirty="0">
                <a:solidFill>
                  <a:schemeClr val="tx1"/>
                </a:solidFill>
                <a:latin typeface="Arial" charset="0"/>
                <a:cs typeface="Arial" charset="0"/>
              </a:rPr>
              <a:t> IZUM, </a:t>
            </a:r>
            <a:r>
              <a:rPr lang="pl-PL" altLang="sl-SI" sz="1100" dirty="0">
                <a:solidFill>
                  <a:schemeClr val="tx1"/>
                </a:solidFill>
                <a:latin typeface="Arial" charset="0"/>
              </a:rPr>
              <a:t>&lt;</a:t>
            </a:r>
            <a:r>
              <a:rPr lang="pl-PL" altLang="sl-SI" sz="1100" dirty="0" err="1">
                <a:solidFill>
                  <a:schemeClr val="tx1"/>
                </a:solidFill>
                <a:latin typeface="Arial" charset="0"/>
              </a:rPr>
              <a:t>Naslov</a:t>
            </a:r>
            <a:r>
              <a:rPr lang="pl-PL" altLang="sl-SI" sz="1100" dirty="0">
                <a:solidFill>
                  <a:schemeClr val="tx1"/>
                </a:solidFill>
                <a:latin typeface="Arial" charset="0"/>
              </a:rPr>
              <a:t> </a:t>
            </a:r>
            <a:r>
              <a:rPr lang="pl-PL" altLang="sl-SI" sz="1100" dirty="0" err="1">
                <a:solidFill>
                  <a:schemeClr val="tx1"/>
                </a:solidFill>
                <a:latin typeface="Arial" charset="0"/>
              </a:rPr>
              <a:t>predstavitve</a:t>
            </a:r>
            <a:r>
              <a:rPr lang="pl-PL" altLang="sl-SI" sz="1100" dirty="0">
                <a:solidFill>
                  <a:schemeClr val="tx1"/>
                </a:solidFill>
                <a:latin typeface="Arial" charset="0"/>
              </a:rPr>
              <a:t>, d.–d. </a:t>
            </a:r>
            <a:r>
              <a:rPr lang="pl-PL" altLang="sl-SI" sz="1100" dirty="0" err="1">
                <a:solidFill>
                  <a:schemeClr val="tx1"/>
                </a:solidFill>
                <a:latin typeface="Arial" charset="0"/>
              </a:rPr>
              <a:t>mesec</a:t>
            </a:r>
            <a:r>
              <a:rPr lang="pl-PL" altLang="sl-SI" sz="1100" dirty="0">
                <a:solidFill>
                  <a:schemeClr val="tx1"/>
                </a:solidFill>
                <a:latin typeface="Arial" charset="0"/>
              </a:rPr>
              <a:t> </a:t>
            </a:r>
            <a:r>
              <a:rPr lang="pl-PL" altLang="sl-SI" sz="1100" dirty="0" err="1">
                <a:solidFill>
                  <a:schemeClr val="tx1"/>
                </a:solidFill>
                <a:latin typeface="Arial" charset="0"/>
              </a:rPr>
              <a:t>llll</a:t>
            </a:r>
            <a:r>
              <a:rPr lang="pl-PL" altLang="sl-SI" sz="1100" dirty="0">
                <a:solidFill>
                  <a:schemeClr val="tx1"/>
                </a:solidFill>
                <a:latin typeface="Arial" charset="0"/>
              </a:rPr>
              <a:t>&gt;</a:t>
            </a:r>
            <a:endParaRPr lang="en-US" sz="1100" dirty="0">
              <a:solidFill>
                <a:schemeClr val="tx1"/>
              </a:solidFill>
              <a:latin typeface="+mn-lt"/>
            </a:endParaRPr>
          </a:p>
        </p:txBody>
      </p:sp>
      <p:sp>
        <p:nvSpPr>
          <p:cNvPr id="17" name="Slide Number Placeholder 5"/>
          <p:cNvSpPr txBox="1">
            <a:spLocks/>
          </p:cNvSpPr>
          <p:nvPr/>
        </p:nvSpPr>
        <p:spPr>
          <a:xfrm>
            <a:off x="7092280" y="6652799"/>
            <a:ext cx="1007720" cy="174017"/>
          </a:xfrm>
          <a:prstGeom prst="rect">
            <a:avLst/>
          </a:prstGeom>
        </p:spPr>
        <p:txBody>
          <a:bodyPr vert="horz" lIns="91440" tIns="45720" rIns="91440" bIns="45720" rtlCol="0" anchor="ctr"/>
          <a:lstStyle>
            <a:defPPr>
              <a:defRPr lang="sl-SI"/>
            </a:defPPr>
            <a:lvl1pPr marL="0" algn="r" defTabSz="914400" rtl="0" eaLnBrk="1" latinLnBrk="0" hangingPunct="1">
              <a:defRPr lang="sl-SI" sz="11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0" hangingPunct="0"/>
            <a:fld id="{63E27AE8-7E77-442D-85DE-A426F9C8B9A5}" type="slidenum">
              <a:rPr lang="en-US" sz="1100" kern="1200" smtClean="0">
                <a:solidFill>
                  <a:schemeClr val="tx1"/>
                </a:solidFill>
                <a:latin typeface="+mn-lt"/>
                <a:ea typeface="+mn-ea"/>
                <a:cs typeface="+mn-cs"/>
              </a:rPr>
              <a:pPr algn="r" eaLnBrk="0" hangingPunct="0"/>
              <a:t>‹#›</a:t>
            </a:fld>
            <a:r>
              <a:rPr lang="sl-SI" sz="1100" kern="1200" dirty="0">
                <a:solidFill>
                  <a:schemeClr val="tx1"/>
                </a:solidFill>
                <a:latin typeface="+mn-lt"/>
                <a:ea typeface="+mn-ea"/>
                <a:cs typeface="+mn-cs"/>
              </a:rPr>
              <a:t>/&lt;XX&gt;</a:t>
            </a:r>
          </a:p>
        </p:txBody>
      </p:sp>
      <p:grpSp>
        <p:nvGrpSpPr>
          <p:cNvPr id="14" name="Group 13"/>
          <p:cNvGrpSpPr/>
          <p:nvPr/>
        </p:nvGrpSpPr>
        <p:grpSpPr>
          <a:xfrm>
            <a:off x="0" y="6309320"/>
            <a:ext cx="1048623" cy="517497"/>
            <a:chOff x="0" y="6309320"/>
            <a:chExt cx="1048623" cy="517497"/>
          </a:xfrm>
        </p:grpSpPr>
        <p:sp>
          <p:nvSpPr>
            <p:cNvPr id="15" name="Rectangle 14"/>
            <p:cNvSpPr/>
            <p:nvPr/>
          </p:nvSpPr>
          <p:spPr>
            <a:xfrm>
              <a:off x="0" y="6309320"/>
              <a:ext cx="1048623" cy="51749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18" name="Picture 2" descr="D:\začasna\IZUM-25let.wm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36279" y="6373666"/>
              <a:ext cx="559873" cy="432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08153253"/>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spcBef>
          <a:spcPct val="0"/>
        </a:spcBef>
        <a:buNone/>
        <a:defRPr sz="28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1pPr>
      <a:lvl2pPr marL="742950" indent="-285750" algn="l" defTabSz="914400" rtl="0" eaLnBrk="1" latinLnBrk="0" hangingPunct="1">
        <a:spcBef>
          <a:spcPct val="20000"/>
        </a:spcBef>
        <a:buFont typeface="Symbol" panose="05050102010706020507" pitchFamily="18" charset="2"/>
        <a:buChar char=""/>
        <a:defRPr sz="22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57350" marR="0"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800" kern="1200">
          <a:solidFill>
            <a:schemeClr val="bg1"/>
          </a:solidFill>
          <a:latin typeface="+mn-lt"/>
          <a:ea typeface="+mn-ea"/>
          <a:cs typeface="+mn-cs"/>
        </a:defRPr>
      </a:lvl4pPr>
      <a:lvl5pPr marL="2057400" marR="0" indent="-228600" algn="l" defTabSz="914400" rtl="0" eaLnBrk="0" fontAlgn="base" latinLnBrk="0" hangingPunct="0">
        <a:lnSpc>
          <a:spcPct val="100000"/>
        </a:lnSpc>
        <a:spcBef>
          <a:spcPct val="20000"/>
        </a:spcBef>
        <a:spcAft>
          <a:spcPct val="30000"/>
        </a:spcAft>
        <a:buClrTx/>
        <a:buSzPct val="55000"/>
        <a:buFont typeface="Wingdings" pitchFamily="2" charset="2"/>
        <a:buChar char="q"/>
        <a:tabLst/>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4068F-6F70-4AEE-9B04-690DBCAB36E5}" type="slidenum">
              <a:rPr lang="sl-SI" smtClean="0"/>
              <a:t>‹#›</a:t>
            </a:fld>
            <a:endParaRPr lang="sl-SI"/>
          </a:p>
        </p:txBody>
      </p:sp>
    </p:spTree>
    <p:extLst>
      <p:ext uri="{BB962C8B-B14F-4D97-AF65-F5344CB8AC3E}">
        <p14:creationId xmlns:p14="http://schemas.microsoft.com/office/powerpoint/2010/main" val="3183781764"/>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sl-SI" dirty="0"/>
              <a:t>Aleš Bošnjak</a:t>
            </a:r>
          </a:p>
        </p:txBody>
      </p:sp>
      <p:sp>
        <p:nvSpPr>
          <p:cNvPr id="3" name="Title 2"/>
          <p:cNvSpPr>
            <a:spLocks noGrp="1"/>
          </p:cNvSpPr>
          <p:nvPr>
            <p:ph type="title"/>
          </p:nvPr>
        </p:nvSpPr>
        <p:spPr>
          <a:xfrm>
            <a:off x="107504" y="3212976"/>
            <a:ext cx="7315200" cy="1416269"/>
          </a:xfrm>
        </p:spPr>
        <p:txBody>
          <a:bodyPr>
            <a:normAutofit fontScale="90000"/>
          </a:bodyPr>
          <a:lstStyle/>
          <a:p>
            <a:r>
              <a:rPr lang="sl-SI" dirty="0"/>
              <a:t>COBISS and CRIS in </a:t>
            </a:r>
            <a:r>
              <a:rPr lang="sl-SI" dirty="0" err="1"/>
              <a:t>Slovenia</a:t>
            </a:r>
            <a:r>
              <a:rPr lang="sl-SI" dirty="0"/>
              <a:t> and in </a:t>
            </a:r>
            <a:r>
              <a:rPr lang="sl-SI" dirty="0" err="1"/>
              <a:t>Western</a:t>
            </a:r>
            <a:r>
              <a:rPr lang="sl-SI" dirty="0"/>
              <a:t> Balkan: </a:t>
            </a:r>
            <a:r>
              <a:rPr lang="sl-SI" dirty="0" err="1"/>
              <a:t>Interconnection</a:t>
            </a:r>
            <a:r>
              <a:rPr lang="sl-SI" dirty="0"/>
              <a:t> and </a:t>
            </a:r>
            <a:r>
              <a:rPr lang="sl-SI" dirty="0" err="1"/>
              <a:t>Reuse</a:t>
            </a:r>
            <a:r>
              <a:rPr lang="sl-SI" dirty="0"/>
              <a:t> of </a:t>
            </a:r>
            <a:r>
              <a:rPr lang="sl-SI" dirty="0" err="1"/>
              <a:t>Data</a:t>
            </a:r>
            <a:endParaRPr lang="sl-SI" dirty="0"/>
          </a:p>
        </p:txBody>
      </p:sp>
    </p:spTree>
    <p:extLst>
      <p:ext uri="{BB962C8B-B14F-4D97-AF65-F5344CB8AC3E}">
        <p14:creationId xmlns:p14="http://schemas.microsoft.com/office/powerpoint/2010/main" val="2995451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err="1"/>
              <a:t>Shared</a:t>
            </a:r>
            <a:r>
              <a:rPr lang="sl-SI" dirty="0"/>
              <a:t> </a:t>
            </a:r>
            <a:r>
              <a:rPr lang="sl-SI" dirty="0" err="1"/>
              <a:t>Cataloguing</a:t>
            </a:r>
            <a:endParaRPr lang="sl-SI"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9125" y="1223963"/>
            <a:ext cx="7905750" cy="5400675"/>
          </a:xfrm>
        </p:spPr>
      </p:pic>
    </p:spTree>
    <p:extLst>
      <p:ext uri="{BB962C8B-B14F-4D97-AF65-F5344CB8AC3E}">
        <p14:creationId xmlns:p14="http://schemas.microsoft.com/office/powerpoint/2010/main" val="3935601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err="1"/>
              <a:t>Shared</a:t>
            </a:r>
            <a:r>
              <a:rPr lang="sl-SI" dirty="0"/>
              <a:t> </a:t>
            </a:r>
            <a:r>
              <a:rPr lang="sl-SI" dirty="0" err="1"/>
              <a:t>Cataloguing</a:t>
            </a:r>
            <a:endParaRPr lang="sl-SI"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9125" y="1223963"/>
            <a:ext cx="7905750" cy="5400675"/>
          </a:xfrm>
        </p:spPr>
      </p:pic>
    </p:spTree>
    <p:extLst>
      <p:ext uri="{BB962C8B-B14F-4D97-AF65-F5344CB8AC3E}">
        <p14:creationId xmlns:p14="http://schemas.microsoft.com/office/powerpoint/2010/main" val="2633157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err="1"/>
              <a:t>Shared</a:t>
            </a:r>
            <a:r>
              <a:rPr lang="sl-SI" dirty="0"/>
              <a:t> </a:t>
            </a:r>
            <a:r>
              <a:rPr lang="sl-SI" dirty="0" err="1"/>
              <a:t>Cataloguing</a:t>
            </a:r>
            <a:endParaRPr lang="sl-SI"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9125" y="1223963"/>
            <a:ext cx="7905750" cy="5400675"/>
          </a:xfrm>
        </p:spPr>
      </p:pic>
    </p:spTree>
    <p:extLst>
      <p:ext uri="{BB962C8B-B14F-4D97-AF65-F5344CB8AC3E}">
        <p14:creationId xmlns:p14="http://schemas.microsoft.com/office/powerpoint/2010/main" val="3904735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err="1"/>
              <a:t>Another</a:t>
            </a:r>
            <a:r>
              <a:rPr lang="sl-SI" dirty="0"/>
              <a:t> </a:t>
            </a:r>
            <a:r>
              <a:rPr lang="sl-SI" dirty="0" err="1"/>
              <a:t>View</a:t>
            </a:r>
            <a:endParaRPr lang="sl-SI" dirty="0"/>
          </a:p>
        </p:txBody>
      </p:sp>
      <p:sp>
        <p:nvSpPr>
          <p:cNvPr id="3" name="Content Placeholder 2"/>
          <p:cNvSpPr>
            <a:spLocks noGrp="1"/>
          </p:cNvSpPr>
          <p:nvPr>
            <p:ph idx="1"/>
          </p:nvPr>
        </p:nvSpPr>
        <p:spPr/>
        <p:txBody>
          <a:bodyPr/>
          <a:lstStyle/>
          <a:p>
            <a:endParaRPr lang="sl-SI" dirty="0"/>
          </a:p>
        </p:txBody>
      </p:sp>
      <p:grpSp>
        <p:nvGrpSpPr>
          <p:cNvPr id="4" name="Group 78"/>
          <p:cNvGrpSpPr>
            <a:grpSpLocks noChangeAspect="1"/>
          </p:cNvGrpSpPr>
          <p:nvPr/>
        </p:nvGrpSpPr>
        <p:grpSpPr bwMode="auto">
          <a:xfrm>
            <a:off x="235996" y="1222689"/>
            <a:ext cx="8685213" cy="5040313"/>
            <a:chOff x="1118" y="1688"/>
            <a:chExt cx="9371" cy="6195"/>
          </a:xfrm>
        </p:grpSpPr>
        <p:sp>
          <p:nvSpPr>
            <p:cNvPr id="5" name="AutoShape 79"/>
            <p:cNvSpPr>
              <a:spLocks noChangeAspect="1" noChangeArrowheads="1"/>
            </p:cNvSpPr>
            <p:nvPr/>
          </p:nvSpPr>
          <p:spPr bwMode="auto">
            <a:xfrm>
              <a:off x="1196" y="1777"/>
              <a:ext cx="9293" cy="5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endParaRPr lang="sl-SI" altLang="sl-SI" sz="3500">
                <a:latin typeface="Times" charset="0"/>
              </a:endParaRPr>
            </a:p>
          </p:txBody>
        </p:sp>
        <p:sp>
          <p:nvSpPr>
            <p:cNvPr id="6" name="Rectangle 80"/>
            <p:cNvSpPr>
              <a:spLocks noChangeArrowheads="1"/>
            </p:cNvSpPr>
            <p:nvPr/>
          </p:nvSpPr>
          <p:spPr bwMode="auto">
            <a:xfrm>
              <a:off x="1118" y="1688"/>
              <a:ext cx="9355" cy="6195"/>
            </a:xfrm>
            <a:prstGeom prst="rect">
              <a:avLst/>
            </a:prstGeom>
            <a:solidFill>
              <a:srgbClr val="FFFFFF"/>
            </a:solidFill>
            <a:ln w="9525">
              <a:solidFill>
                <a:srgbClr val="000000"/>
              </a:solidFill>
              <a:miter lim="800000"/>
              <a:headEnd/>
              <a:tailEnd/>
            </a:ln>
          </p:spPr>
          <p:txBody>
            <a:bodyPr/>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endParaRPr lang="sl-SI" altLang="sl-SI" sz="3500">
                <a:latin typeface="Times" charset="0"/>
              </a:endParaRPr>
            </a:p>
          </p:txBody>
        </p:sp>
        <p:sp>
          <p:nvSpPr>
            <p:cNvPr id="7" name="Oval 81"/>
            <p:cNvSpPr>
              <a:spLocks noChangeArrowheads="1"/>
            </p:cNvSpPr>
            <p:nvPr/>
          </p:nvSpPr>
          <p:spPr bwMode="auto">
            <a:xfrm>
              <a:off x="5368" y="3647"/>
              <a:ext cx="1273" cy="1114"/>
            </a:xfrm>
            <a:prstGeom prst="ellipse">
              <a:avLst/>
            </a:prstGeom>
            <a:solidFill>
              <a:srgbClr val="AC6534"/>
            </a:solidFill>
            <a:ln w="25400">
              <a:solidFill>
                <a:srgbClr val="000000"/>
              </a:solidFill>
              <a:round/>
              <a:headEnd/>
              <a:tailEnd/>
            </a:ln>
          </p:spPr>
          <p:txBody>
            <a:bodyPr tIns="0" anchor="ctr"/>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endParaRPr lang="sl-SI" altLang="sl-SI" sz="3500">
                <a:latin typeface="Times" charset="0"/>
              </a:endParaRPr>
            </a:p>
          </p:txBody>
        </p:sp>
        <p:sp>
          <p:nvSpPr>
            <p:cNvPr id="8" name="Line 82"/>
            <p:cNvSpPr>
              <a:spLocks noChangeShapeType="1"/>
            </p:cNvSpPr>
            <p:nvPr/>
          </p:nvSpPr>
          <p:spPr bwMode="auto">
            <a:xfrm>
              <a:off x="1628" y="5955"/>
              <a:ext cx="8753" cy="0"/>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sl-SI"/>
            </a:p>
          </p:txBody>
        </p:sp>
        <p:sp>
          <p:nvSpPr>
            <p:cNvPr id="9" name="Line 83"/>
            <p:cNvSpPr>
              <a:spLocks noChangeShapeType="1"/>
            </p:cNvSpPr>
            <p:nvPr/>
          </p:nvSpPr>
          <p:spPr bwMode="auto">
            <a:xfrm>
              <a:off x="1628" y="3329"/>
              <a:ext cx="8753" cy="0"/>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sl-SI"/>
            </a:p>
          </p:txBody>
        </p:sp>
        <p:sp>
          <p:nvSpPr>
            <p:cNvPr id="10" name="Oval 84"/>
            <p:cNvSpPr>
              <a:spLocks noChangeArrowheads="1"/>
            </p:cNvSpPr>
            <p:nvPr/>
          </p:nvSpPr>
          <p:spPr bwMode="auto">
            <a:xfrm>
              <a:off x="5527" y="5080"/>
              <a:ext cx="955" cy="557"/>
            </a:xfrm>
            <a:prstGeom prst="ellipse">
              <a:avLst/>
            </a:prstGeom>
            <a:solidFill>
              <a:srgbClr val="AC6534"/>
            </a:solidFill>
            <a:ln w="25400">
              <a:solidFill>
                <a:srgbClr val="000000"/>
              </a:solidFill>
              <a:round/>
              <a:headEnd/>
              <a:tailEnd/>
            </a:ln>
          </p:spPr>
          <p:txBody>
            <a:bodyPr tIns="0" anchor="ctr"/>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endParaRPr lang="sl-SI" altLang="sl-SI" sz="3500">
                <a:latin typeface="Times" charset="0"/>
              </a:endParaRPr>
            </a:p>
          </p:txBody>
        </p:sp>
        <p:sp>
          <p:nvSpPr>
            <p:cNvPr id="11" name="Line 85"/>
            <p:cNvSpPr>
              <a:spLocks noChangeShapeType="1"/>
            </p:cNvSpPr>
            <p:nvPr/>
          </p:nvSpPr>
          <p:spPr bwMode="auto">
            <a:xfrm flipV="1">
              <a:off x="6004" y="4761"/>
              <a:ext cx="0" cy="319"/>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sl-SI"/>
            </a:p>
          </p:txBody>
        </p:sp>
        <p:sp>
          <p:nvSpPr>
            <p:cNvPr id="12" name="Oval 86"/>
            <p:cNvSpPr>
              <a:spLocks noChangeArrowheads="1"/>
            </p:cNvSpPr>
            <p:nvPr/>
          </p:nvSpPr>
          <p:spPr bwMode="auto">
            <a:xfrm>
              <a:off x="6601" y="6433"/>
              <a:ext cx="677" cy="636"/>
            </a:xfrm>
            <a:prstGeom prst="ellipse">
              <a:avLst/>
            </a:prstGeom>
            <a:solidFill>
              <a:srgbClr val="AC6534"/>
            </a:solidFill>
            <a:ln w="25400">
              <a:solidFill>
                <a:srgbClr val="000000"/>
              </a:solidFill>
              <a:round/>
              <a:headEnd/>
              <a:tailEnd/>
            </a:ln>
          </p:spPr>
          <p:txBody>
            <a:bodyPr tIns="0" anchor="ctr"/>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endParaRPr lang="sl-SI" altLang="sl-SI" sz="3500">
                <a:latin typeface="Times" charset="0"/>
              </a:endParaRPr>
            </a:p>
          </p:txBody>
        </p:sp>
        <p:sp>
          <p:nvSpPr>
            <p:cNvPr id="13" name="Oval 87"/>
            <p:cNvSpPr>
              <a:spLocks noChangeArrowheads="1"/>
            </p:cNvSpPr>
            <p:nvPr/>
          </p:nvSpPr>
          <p:spPr bwMode="auto">
            <a:xfrm>
              <a:off x="7357" y="6035"/>
              <a:ext cx="677" cy="636"/>
            </a:xfrm>
            <a:prstGeom prst="ellipse">
              <a:avLst/>
            </a:prstGeom>
            <a:noFill/>
            <a:ln w="38100">
              <a:solidFill>
                <a:srgbClr val="99CC00"/>
              </a:solidFill>
              <a:round/>
              <a:headEnd/>
              <a:tailEnd/>
            </a:ln>
            <a:extLst>
              <a:ext uri="{909E8E84-426E-40DD-AFC4-6F175D3DCCD1}">
                <a14:hiddenFill xmlns:a14="http://schemas.microsoft.com/office/drawing/2010/main">
                  <a:solidFill>
                    <a:srgbClr val="FF6600"/>
                  </a:solidFill>
                </a14:hiddenFill>
              </a:ext>
            </a:extLst>
          </p:spPr>
          <p:txBody>
            <a:bodyPr tIns="0" anchor="ctr"/>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endParaRPr lang="sl-SI" altLang="sl-SI" sz="3500">
                <a:latin typeface="Times" charset="0"/>
              </a:endParaRPr>
            </a:p>
          </p:txBody>
        </p:sp>
        <p:sp>
          <p:nvSpPr>
            <p:cNvPr id="14" name="Oval 88"/>
            <p:cNvSpPr>
              <a:spLocks noChangeArrowheads="1"/>
            </p:cNvSpPr>
            <p:nvPr/>
          </p:nvSpPr>
          <p:spPr bwMode="auto">
            <a:xfrm>
              <a:off x="4731" y="6433"/>
              <a:ext cx="677" cy="636"/>
            </a:xfrm>
            <a:prstGeom prst="ellipse">
              <a:avLst/>
            </a:prstGeom>
            <a:solidFill>
              <a:srgbClr val="AC6534"/>
            </a:solidFill>
            <a:ln w="25400">
              <a:solidFill>
                <a:srgbClr val="000000"/>
              </a:solidFill>
              <a:round/>
              <a:headEnd/>
              <a:tailEnd/>
            </a:ln>
          </p:spPr>
          <p:txBody>
            <a:bodyPr tIns="0" anchor="ctr"/>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endParaRPr lang="sl-SI" altLang="sl-SI" sz="3500">
                <a:latin typeface="Times" charset="0"/>
              </a:endParaRPr>
            </a:p>
          </p:txBody>
        </p:sp>
        <p:sp>
          <p:nvSpPr>
            <p:cNvPr id="15" name="Oval 89"/>
            <p:cNvSpPr>
              <a:spLocks noChangeArrowheads="1"/>
            </p:cNvSpPr>
            <p:nvPr/>
          </p:nvSpPr>
          <p:spPr bwMode="auto">
            <a:xfrm>
              <a:off x="3935" y="6035"/>
              <a:ext cx="677" cy="636"/>
            </a:xfrm>
            <a:prstGeom prst="ellipse">
              <a:avLst/>
            </a:prstGeom>
            <a:solidFill>
              <a:srgbClr val="AC6534"/>
            </a:solidFill>
            <a:ln w="25400">
              <a:solidFill>
                <a:srgbClr val="000000"/>
              </a:solidFill>
              <a:round/>
              <a:headEnd/>
              <a:tailEnd/>
            </a:ln>
          </p:spPr>
          <p:txBody>
            <a:bodyPr tIns="0" anchor="ctr"/>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endParaRPr lang="sl-SI" altLang="sl-SI" sz="3500">
                <a:latin typeface="Times" charset="0"/>
              </a:endParaRPr>
            </a:p>
          </p:txBody>
        </p:sp>
        <p:sp>
          <p:nvSpPr>
            <p:cNvPr id="16" name="Oval 90"/>
            <p:cNvSpPr>
              <a:spLocks noChangeArrowheads="1"/>
            </p:cNvSpPr>
            <p:nvPr/>
          </p:nvSpPr>
          <p:spPr bwMode="auto">
            <a:xfrm>
              <a:off x="2490" y="3723"/>
              <a:ext cx="954" cy="557"/>
            </a:xfrm>
            <a:prstGeom prst="ellipse">
              <a:avLst/>
            </a:prstGeom>
            <a:solidFill>
              <a:srgbClr val="FFFFFF"/>
            </a:solidFill>
            <a:ln w="25400">
              <a:solidFill>
                <a:srgbClr val="000000"/>
              </a:solidFill>
              <a:round/>
              <a:headEnd/>
              <a:tailEnd/>
            </a:ln>
          </p:spPr>
          <p:txBody>
            <a:bodyPr tIns="0" anchor="ctr"/>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endParaRPr lang="sl-SI" altLang="sl-SI" sz="3500">
                <a:latin typeface="Times" charset="0"/>
              </a:endParaRPr>
            </a:p>
          </p:txBody>
        </p:sp>
        <p:sp>
          <p:nvSpPr>
            <p:cNvPr id="17" name="Oval 91"/>
            <p:cNvSpPr>
              <a:spLocks noChangeArrowheads="1"/>
            </p:cNvSpPr>
            <p:nvPr/>
          </p:nvSpPr>
          <p:spPr bwMode="auto">
            <a:xfrm>
              <a:off x="3935" y="4363"/>
              <a:ext cx="955" cy="557"/>
            </a:xfrm>
            <a:prstGeom prst="ellipse">
              <a:avLst/>
            </a:prstGeom>
            <a:solidFill>
              <a:srgbClr val="AC6534"/>
            </a:solidFill>
            <a:ln w="25400">
              <a:solidFill>
                <a:srgbClr val="000000"/>
              </a:solidFill>
              <a:round/>
              <a:headEnd/>
              <a:tailEnd/>
            </a:ln>
          </p:spPr>
          <p:txBody>
            <a:bodyPr tIns="0" anchor="ctr"/>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endParaRPr lang="sl-SI" altLang="sl-SI" sz="3500">
                <a:latin typeface="Times" charset="0"/>
              </a:endParaRPr>
            </a:p>
          </p:txBody>
        </p:sp>
        <p:sp>
          <p:nvSpPr>
            <p:cNvPr id="18" name="Oval 93"/>
            <p:cNvSpPr>
              <a:spLocks noChangeArrowheads="1"/>
            </p:cNvSpPr>
            <p:nvPr/>
          </p:nvSpPr>
          <p:spPr bwMode="auto">
            <a:xfrm>
              <a:off x="4001" y="3567"/>
              <a:ext cx="836" cy="558"/>
            </a:xfrm>
            <a:prstGeom prst="ellipse">
              <a:avLst/>
            </a:prstGeom>
            <a:solidFill>
              <a:srgbClr val="FFFFFF"/>
            </a:solidFill>
            <a:ln w="25400">
              <a:solidFill>
                <a:srgbClr val="000000"/>
              </a:solidFill>
              <a:round/>
              <a:headEnd/>
              <a:tailEnd/>
            </a:ln>
          </p:spPr>
          <p:txBody>
            <a:bodyPr lIns="56729" tIns="0" rIns="56729" bIns="28365" anchor="ctr"/>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endParaRPr lang="sl-SI" altLang="sl-SI" sz="3500">
                <a:latin typeface="Times" charset="0"/>
              </a:endParaRPr>
            </a:p>
          </p:txBody>
        </p:sp>
        <p:sp>
          <p:nvSpPr>
            <p:cNvPr id="19" name="Oval 94"/>
            <p:cNvSpPr>
              <a:spLocks noChangeArrowheads="1"/>
            </p:cNvSpPr>
            <p:nvPr/>
          </p:nvSpPr>
          <p:spPr bwMode="auto">
            <a:xfrm>
              <a:off x="5273" y="2138"/>
              <a:ext cx="1440" cy="993"/>
            </a:xfrm>
            <a:prstGeom prst="ellipse">
              <a:avLst/>
            </a:prstGeom>
            <a:solidFill>
              <a:srgbClr val="FFFFFF"/>
            </a:solidFill>
            <a:ln w="25400">
              <a:solidFill>
                <a:srgbClr val="000000"/>
              </a:solidFill>
              <a:round/>
              <a:headEnd/>
              <a:tailEnd/>
            </a:ln>
          </p:spPr>
          <p:txBody>
            <a:bodyPr lIns="56729" tIns="0" rIns="56729" bIns="28365" anchor="ctr"/>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endParaRPr lang="sl-SI" altLang="sl-SI" sz="3500">
                <a:latin typeface="Times" charset="0"/>
              </a:endParaRPr>
            </a:p>
          </p:txBody>
        </p:sp>
        <p:sp>
          <p:nvSpPr>
            <p:cNvPr id="20" name="Oval 95"/>
            <p:cNvSpPr>
              <a:spLocks noChangeArrowheads="1"/>
            </p:cNvSpPr>
            <p:nvPr/>
          </p:nvSpPr>
          <p:spPr bwMode="auto">
            <a:xfrm>
              <a:off x="7198" y="4363"/>
              <a:ext cx="955" cy="557"/>
            </a:xfrm>
            <a:prstGeom prst="ellipse">
              <a:avLst/>
            </a:prstGeom>
            <a:solidFill>
              <a:srgbClr val="AC6534"/>
            </a:solidFill>
            <a:ln w="25400">
              <a:solidFill>
                <a:srgbClr val="000000"/>
              </a:solidFill>
              <a:round/>
              <a:headEnd/>
              <a:tailEnd/>
            </a:ln>
          </p:spPr>
          <p:txBody>
            <a:bodyPr tIns="0" anchor="ctr"/>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endParaRPr lang="sl-SI" altLang="sl-SI" sz="3500">
                <a:latin typeface="Times" charset="0"/>
              </a:endParaRPr>
            </a:p>
          </p:txBody>
        </p:sp>
        <p:sp>
          <p:nvSpPr>
            <p:cNvPr id="21" name="Oval 96"/>
            <p:cNvSpPr>
              <a:spLocks noChangeArrowheads="1"/>
            </p:cNvSpPr>
            <p:nvPr/>
          </p:nvSpPr>
          <p:spPr bwMode="auto">
            <a:xfrm>
              <a:off x="8631" y="4363"/>
              <a:ext cx="954" cy="557"/>
            </a:xfrm>
            <a:prstGeom prst="ellipse">
              <a:avLst/>
            </a:prstGeom>
            <a:solidFill>
              <a:srgbClr val="FFFFFF"/>
            </a:solidFill>
            <a:ln w="25400">
              <a:solidFill>
                <a:srgbClr val="000000"/>
              </a:solidFill>
              <a:round/>
              <a:headEnd/>
              <a:tailEnd/>
            </a:ln>
          </p:spPr>
          <p:txBody>
            <a:bodyPr tIns="0" anchor="ctr"/>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endParaRPr lang="sl-SI" altLang="sl-SI" sz="3500">
                <a:latin typeface="Times" charset="0"/>
              </a:endParaRPr>
            </a:p>
          </p:txBody>
        </p:sp>
        <p:sp>
          <p:nvSpPr>
            <p:cNvPr id="22" name="Oval 97"/>
            <p:cNvSpPr>
              <a:spLocks noChangeArrowheads="1"/>
            </p:cNvSpPr>
            <p:nvPr/>
          </p:nvSpPr>
          <p:spPr bwMode="auto">
            <a:xfrm>
              <a:off x="7198" y="3567"/>
              <a:ext cx="955" cy="558"/>
            </a:xfrm>
            <a:prstGeom prst="ellipse">
              <a:avLst/>
            </a:prstGeom>
            <a:solidFill>
              <a:srgbClr val="AC6534"/>
            </a:solidFill>
            <a:ln w="25400">
              <a:solidFill>
                <a:srgbClr val="000000"/>
              </a:solidFill>
              <a:round/>
              <a:headEnd/>
              <a:tailEnd/>
            </a:ln>
          </p:spPr>
          <p:txBody>
            <a:bodyPr tIns="0" anchor="ctr"/>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endParaRPr lang="sl-SI" altLang="sl-SI" sz="3500">
                <a:latin typeface="Times" charset="0"/>
              </a:endParaRPr>
            </a:p>
          </p:txBody>
        </p:sp>
        <p:sp>
          <p:nvSpPr>
            <p:cNvPr id="23" name="Oval 98"/>
            <p:cNvSpPr>
              <a:spLocks noChangeArrowheads="1"/>
            </p:cNvSpPr>
            <p:nvPr/>
          </p:nvSpPr>
          <p:spPr bwMode="auto">
            <a:xfrm>
              <a:off x="8631" y="3567"/>
              <a:ext cx="954" cy="558"/>
            </a:xfrm>
            <a:prstGeom prst="ellipse">
              <a:avLst/>
            </a:prstGeom>
            <a:solidFill>
              <a:srgbClr val="FFFFFF"/>
            </a:solidFill>
            <a:ln w="25400">
              <a:solidFill>
                <a:srgbClr val="000000"/>
              </a:solidFill>
              <a:round/>
              <a:headEnd/>
              <a:tailEnd/>
            </a:ln>
          </p:spPr>
          <p:txBody>
            <a:bodyPr tIns="0" anchor="ctr"/>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endParaRPr lang="sl-SI" altLang="sl-SI" sz="3500">
                <a:latin typeface="Times" charset="0"/>
              </a:endParaRPr>
            </a:p>
          </p:txBody>
        </p:sp>
        <p:sp>
          <p:nvSpPr>
            <p:cNvPr id="24" name="Oval 99"/>
            <p:cNvSpPr>
              <a:spLocks noChangeArrowheads="1"/>
            </p:cNvSpPr>
            <p:nvPr/>
          </p:nvSpPr>
          <p:spPr bwMode="auto">
            <a:xfrm>
              <a:off x="2556" y="4539"/>
              <a:ext cx="928" cy="557"/>
            </a:xfrm>
            <a:prstGeom prst="ellipse">
              <a:avLst/>
            </a:prstGeom>
            <a:solidFill>
              <a:srgbClr val="FFFFFF"/>
            </a:solidFill>
            <a:ln w="25400">
              <a:solidFill>
                <a:srgbClr val="000000"/>
              </a:solidFill>
              <a:round/>
              <a:headEnd/>
              <a:tailEnd/>
            </a:ln>
          </p:spPr>
          <p:txBody>
            <a:bodyPr lIns="56729" tIns="0" rIns="56729" bIns="28365" anchor="ctr"/>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endParaRPr lang="sl-SI" altLang="sl-SI" sz="3500">
                <a:latin typeface="Times" charset="0"/>
              </a:endParaRPr>
            </a:p>
          </p:txBody>
        </p:sp>
        <p:sp>
          <p:nvSpPr>
            <p:cNvPr id="25" name="Text Box 100"/>
            <p:cNvSpPr txBox="1">
              <a:spLocks noChangeArrowheads="1"/>
            </p:cNvSpPr>
            <p:nvPr/>
          </p:nvSpPr>
          <p:spPr bwMode="auto">
            <a:xfrm>
              <a:off x="1560" y="3063"/>
              <a:ext cx="1669" cy="289"/>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lIns="56729" tIns="0" rIns="56729" bIns="28365"/>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r>
                <a:rPr lang="sr-Latn-CS" altLang="sl-SI" sz="1000" b="1">
                  <a:solidFill>
                    <a:srgbClr val="000000"/>
                  </a:solidFill>
                  <a:latin typeface="Arial" charset="0"/>
                </a:rPr>
                <a:t>Other databases  </a:t>
              </a:r>
              <a:endParaRPr lang="sl-SI" altLang="sl-SI" sz="1000">
                <a:latin typeface="Times" charset="0"/>
              </a:endParaRPr>
            </a:p>
          </p:txBody>
        </p:sp>
        <p:sp>
          <p:nvSpPr>
            <p:cNvPr id="26" name="Text Box 101"/>
            <p:cNvSpPr txBox="1">
              <a:spLocks noChangeArrowheads="1"/>
            </p:cNvSpPr>
            <p:nvPr/>
          </p:nvSpPr>
          <p:spPr bwMode="auto">
            <a:xfrm>
              <a:off x="1351" y="5651"/>
              <a:ext cx="2222" cy="223"/>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lIns="56729" tIns="0" rIns="56729" bIns="28365"/>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r>
                <a:rPr lang="sr-Latn-CS" altLang="sl-SI" sz="1200" b="1">
                  <a:solidFill>
                    <a:srgbClr val="000000"/>
                  </a:solidFill>
                  <a:latin typeface="Arial" charset="0"/>
                </a:rPr>
                <a:t>     Central  databases         </a:t>
              </a:r>
              <a:endParaRPr lang="sl-SI" altLang="sl-SI" sz="3500">
                <a:latin typeface="Times" charset="0"/>
              </a:endParaRPr>
            </a:p>
          </p:txBody>
        </p:sp>
        <p:sp>
          <p:nvSpPr>
            <p:cNvPr id="27" name="Text Box 102"/>
            <p:cNvSpPr txBox="1">
              <a:spLocks noChangeArrowheads="1"/>
            </p:cNvSpPr>
            <p:nvPr/>
          </p:nvSpPr>
          <p:spPr bwMode="auto">
            <a:xfrm>
              <a:off x="2253" y="7271"/>
              <a:ext cx="7721" cy="531"/>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lIns="56729" tIns="0" rIns="56729" bIns="28365"/>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r>
                <a:rPr lang="sr-Latn-CS" altLang="sl-SI" sz="1200" b="1">
                  <a:solidFill>
                    <a:srgbClr val="000000"/>
                  </a:solidFill>
                  <a:latin typeface="Arial" charset="0"/>
                </a:rPr>
                <a:t>Library local databases</a:t>
              </a:r>
              <a:br>
                <a:rPr lang="sr-Latn-CS" altLang="sl-SI" sz="1200" b="1">
                  <a:solidFill>
                    <a:srgbClr val="000000"/>
                  </a:solidFill>
                  <a:latin typeface="Arial" charset="0"/>
                </a:rPr>
              </a:br>
              <a:r>
                <a:rPr lang="sr-Latn-CS" altLang="sl-SI" sz="900">
                  <a:solidFill>
                    <a:srgbClr val="000000"/>
                  </a:solidFill>
                  <a:latin typeface="Arial" charset="0"/>
                </a:rPr>
                <a:t>BIB – Local databases</a:t>
              </a:r>
              <a:endParaRPr lang="sl-SI" altLang="sl-SI" sz="3500">
                <a:latin typeface="Times" charset="0"/>
              </a:endParaRPr>
            </a:p>
          </p:txBody>
        </p:sp>
        <p:sp>
          <p:nvSpPr>
            <p:cNvPr id="28" name="Text Box 103"/>
            <p:cNvSpPr txBox="1">
              <a:spLocks noChangeArrowheads="1"/>
            </p:cNvSpPr>
            <p:nvPr/>
          </p:nvSpPr>
          <p:spPr bwMode="auto">
            <a:xfrm>
              <a:off x="5369" y="4087"/>
              <a:ext cx="1044" cy="242"/>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lIns="56729" tIns="0" rIns="56729" bIns="28365"/>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r>
                <a:rPr lang="sr-Latn-CS" altLang="sl-SI" sz="1100" b="1">
                  <a:solidFill>
                    <a:srgbClr val="000000"/>
                  </a:solidFill>
                  <a:latin typeface="Arial" charset="0"/>
                </a:rPr>
                <a:t>  COBIB.SI</a:t>
              </a:r>
              <a:endParaRPr lang="sl-SI" altLang="sl-SI" sz="3500">
                <a:latin typeface="Times" charset="0"/>
              </a:endParaRPr>
            </a:p>
          </p:txBody>
        </p:sp>
        <p:sp>
          <p:nvSpPr>
            <p:cNvPr id="29" name="Text Box 104"/>
            <p:cNvSpPr txBox="1">
              <a:spLocks noChangeArrowheads="1"/>
            </p:cNvSpPr>
            <p:nvPr/>
          </p:nvSpPr>
          <p:spPr bwMode="auto">
            <a:xfrm>
              <a:off x="3972" y="6194"/>
              <a:ext cx="507" cy="242"/>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lIns="56729" tIns="0" rIns="56729" bIns="28365"/>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r>
                <a:rPr lang="sr-Latn-CS" altLang="sl-SI" sz="1100" b="1">
                  <a:solidFill>
                    <a:srgbClr val="000000"/>
                  </a:solidFill>
                  <a:latin typeface="Arial" charset="0"/>
                </a:rPr>
                <a:t> BIB</a:t>
              </a:r>
              <a:endParaRPr lang="sl-SI" altLang="sl-SI" sz="3500">
                <a:latin typeface="Times" charset="0"/>
              </a:endParaRPr>
            </a:p>
          </p:txBody>
        </p:sp>
        <p:sp>
          <p:nvSpPr>
            <p:cNvPr id="30" name="Text Box 105"/>
            <p:cNvSpPr txBox="1">
              <a:spLocks noChangeArrowheads="1"/>
            </p:cNvSpPr>
            <p:nvPr/>
          </p:nvSpPr>
          <p:spPr bwMode="auto">
            <a:xfrm>
              <a:off x="4763" y="6594"/>
              <a:ext cx="506" cy="242"/>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lIns="56729" tIns="0" rIns="56729" bIns="28365"/>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r>
                <a:rPr lang="sr-Latn-CS" altLang="sl-SI" sz="1100" b="1">
                  <a:solidFill>
                    <a:srgbClr val="000000"/>
                  </a:solidFill>
                  <a:latin typeface="Arial" charset="0"/>
                </a:rPr>
                <a:t> BIB</a:t>
              </a:r>
              <a:endParaRPr lang="sl-SI" altLang="sl-SI" sz="3500">
                <a:latin typeface="Times" charset="0"/>
              </a:endParaRPr>
            </a:p>
          </p:txBody>
        </p:sp>
        <p:sp>
          <p:nvSpPr>
            <p:cNvPr id="31" name="Text Box 106"/>
            <p:cNvSpPr txBox="1">
              <a:spLocks noChangeArrowheads="1"/>
            </p:cNvSpPr>
            <p:nvPr/>
          </p:nvSpPr>
          <p:spPr bwMode="auto">
            <a:xfrm>
              <a:off x="6640" y="6594"/>
              <a:ext cx="556" cy="242"/>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lIns="56729" tIns="0" rIns="56729" bIns="28365"/>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r>
                <a:rPr lang="sr-Latn-CS" altLang="sl-SI" sz="1100" b="1">
                  <a:solidFill>
                    <a:srgbClr val="000000"/>
                  </a:solidFill>
                  <a:latin typeface="Arial" charset="0"/>
                </a:rPr>
                <a:t> BIB </a:t>
              </a:r>
              <a:endParaRPr lang="sl-SI" altLang="sl-SI" sz="3500">
                <a:latin typeface="Times" charset="0"/>
              </a:endParaRPr>
            </a:p>
          </p:txBody>
        </p:sp>
        <p:sp>
          <p:nvSpPr>
            <p:cNvPr id="32" name="Text Box 107"/>
            <p:cNvSpPr txBox="1">
              <a:spLocks noChangeArrowheads="1"/>
            </p:cNvSpPr>
            <p:nvPr/>
          </p:nvSpPr>
          <p:spPr bwMode="auto">
            <a:xfrm>
              <a:off x="7388" y="6194"/>
              <a:ext cx="457" cy="242"/>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lIns="56729" tIns="0" rIns="56729" bIns="28365"/>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r>
                <a:rPr lang="sr-Latn-CS" altLang="sl-SI" sz="1100" b="1">
                  <a:solidFill>
                    <a:srgbClr val="000000"/>
                  </a:solidFill>
                  <a:latin typeface="Arial" charset="0"/>
                </a:rPr>
                <a:t>BIB</a:t>
              </a:r>
              <a:endParaRPr lang="sl-SI" altLang="sl-SI" sz="3500">
                <a:latin typeface="Times" charset="0"/>
              </a:endParaRPr>
            </a:p>
          </p:txBody>
        </p:sp>
        <p:sp>
          <p:nvSpPr>
            <p:cNvPr id="33" name="Text Box 108"/>
            <p:cNvSpPr txBox="1">
              <a:spLocks noChangeArrowheads="1"/>
            </p:cNvSpPr>
            <p:nvPr/>
          </p:nvSpPr>
          <p:spPr bwMode="auto">
            <a:xfrm>
              <a:off x="9426" y="6114"/>
              <a:ext cx="301" cy="319"/>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lIns="56729" tIns="0" rIns="56729" bIns="28365"/>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endParaRPr lang="sl-SI" altLang="sl-SI" sz="3500">
                <a:latin typeface="Times" charset="0"/>
              </a:endParaRPr>
            </a:p>
          </p:txBody>
        </p:sp>
        <p:sp>
          <p:nvSpPr>
            <p:cNvPr id="34" name="Text Box 109"/>
            <p:cNvSpPr txBox="1">
              <a:spLocks noChangeArrowheads="1"/>
            </p:cNvSpPr>
            <p:nvPr/>
          </p:nvSpPr>
          <p:spPr bwMode="auto">
            <a:xfrm>
              <a:off x="5606" y="5240"/>
              <a:ext cx="701" cy="222"/>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lIns="56729" tIns="0" rIns="56729" bIns="28365"/>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r>
                <a:rPr lang="sr-Latn-CS" altLang="sl-SI" sz="900" b="1">
                  <a:solidFill>
                    <a:srgbClr val="000000"/>
                  </a:solidFill>
                  <a:latin typeface="Arial" charset="0"/>
                </a:rPr>
                <a:t> COLIB</a:t>
              </a:r>
              <a:endParaRPr lang="sl-SI" altLang="sl-SI" sz="900">
                <a:latin typeface="Times" charset="0"/>
              </a:endParaRPr>
            </a:p>
          </p:txBody>
        </p:sp>
        <p:sp>
          <p:nvSpPr>
            <p:cNvPr id="35" name="Text Box 110"/>
            <p:cNvSpPr txBox="1">
              <a:spLocks noChangeArrowheads="1"/>
            </p:cNvSpPr>
            <p:nvPr/>
          </p:nvSpPr>
          <p:spPr bwMode="auto">
            <a:xfrm>
              <a:off x="7212" y="4524"/>
              <a:ext cx="791" cy="222"/>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lIns="56729" tIns="0" rIns="56729" bIns="28365"/>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r>
                <a:rPr lang="sr-Latn-CS" altLang="sl-SI" sz="900" b="1">
                  <a:solidFill>
                    <a:srgbClr val="000000"/>
                  </a:solidFill>
                  <a:latin typeface="Arial" charset="0"/>
                </a:rPr>
                <a:t> ELINKS</a:t>
              </a:r>
              <a:endParaRPr lang="sl-SI" altLang="sl-SI" sz="900">
                <a:latin typeface="Times" charset="0"/>
              </a:endParaRPr>
            </a:p>
          </p:txBody>
        </p:sp>
        <p:sp>
          <p:nvSpPr>
            <p:cNvPr id="36" name="Text Box 111"/>
            <p:cNvSpPr txBox="1">
              <a:spLocks noChangeArrowheads="1"/>
            </p:cNvSpPr>
            <p:nvPr/>
          </p:nvSpPr>
          <p:spPr bwMode="auto">
            <a:xfrm>
              <a:off x="7173" y="3726"/>
              <a:ext cx="846" cy="222"/>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lIns="56729" tIns="0" rIns="56729" bIns="28365"/>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r>
                <a:rPr lang="sr-Latn-CS" altLang="sl-SI" sz="900" b="1">
                  <a:solidFill>
                    <a:srgbClr val="000000"/>
                  </a:solidFill>
                  <a:latin typeface="Arial" charset="0"/>
                </a:rPr>
                <a:t>  CONOR</a:t>
              </a:r>
              <a:endParaRPr lang="sl-SI" altLang="sl-SI" sz="900">
                <a:latin typeface="Times" charset="0"/>
              </a:endParaRPr>
            </a:p>
          </p:txBody>
        </p:sp>
        <p:sp>
          <p:nvSpPr>
            <p:cNvPr id="37" name="Text Box 112"/>
            <p:cNvSpPr txBox="1">
              <a:spLocks noChangeArrowheads="1"/>
            </p:cNvSpPr>
            <p:nvPr/>
          </p:nvSpPr>
          <p:spPr bwMode="auto">
            <a:xfrm>
              <a:off x="3935" y="4524"/>
              <a:ext cx="817" cy="222"/>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lIns="56729" tIns="0" rIns="56729" bIns="28365"/>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r>
                <a:rPr lang="sr-Latn-CS" altLang="sl-SI" sz="1200" b="1">
                  <a:solidFill>
                    <a:srgbClr val="000000"/>
                  </a:solidFill>
                  <a:latin typeface="Arial" charset="0"/>
                </a:rPr>
                <a:t>  </a:t>
              </a:r>
              <a:r>
                <a:rPr lang="sr-Latn-CS" altLang="sl-SI" sz="900" b="1">
                  <a:solidFill>
                    <a:srgbClr val="000000"/>
                  </a:solidFill>
                  <a:latin typeface="Arial" charset="0"/>
                </a:rPr>
                <a:t>CORES</a:t>
              </a:r>
              <a:endParaRPr lang="sl-SI" altLang="sl-SI" sz="900">
                <a:latin typeface="Times" charset="0"/>
              </a:endParaRPr>
            </a:p>
          </p:txBody>
        </p:sp>
        <p:sp>
          <p:nvSpPr>
            <p:cNvPr id="38" name="Text Box 113"/>
            <p:cNvSpPr txBox="1">
              <a:spLocks noChangeArrowheads="1"/>
            </p:cNvSpPr>
            <p:nvPr/>
          </p:nvSpPr>
          <p:spPr bwMode="auto">
            <a:xfrm>
              <a:off x="4045" y="3726"/>
              <a:ext cx="617" cy="222"/>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lIns="56729" tIns="0" rIns="56729" bIns="28365"/>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r>
                <a:rPr lang="sr-Latn-CS" altLang="sl-SI" sz="1200" b="1">
                  <a:solidFill>
                    <a:srgbClr val="000000"/>
                  </a:solidFill>
                  <a:latin typeface="Arial" charset="0"/>
                </a:rPr>
                <a:t>  </a:t>
              </a:r>
              <a:r>
                <a:rPr lang="sr-Latn-CS" altLang="sl-SI" sz="900" b="1">
                  <a:solidFill>
                    <a:srgbClr val="000000"/>
                  </a:solidFill>
                  <a:latin typeface="Arial" charset="0"/>
                </a:rPr>
                <a:t>ISSN</a:t>
              </a:r>
              <a:endParaRPr lang="sl-SI" altLang="sl-SI" sz="900">
                <a:latin typeface="Times" charset="0"/>
              </a:endParaRPr>
            </a:p>
          </p:txBody>
        </p:sp>
        <p:sp>
          <p:nvSpPr>
            <p:cNvPr id="39" name="Text Box 115"/>
            <p:cNvSpPr txBox="1">
              <a:spLocks noChangeArrowheads="1"/>
            </p:cNvSpPr>
            <p:nvPr/>
          </p:nvSpPr>
          <p:spPr bwMode="auto">
            <a:xfrm>
              <a:off x="2685" y="3915"/>
              <a:ext cx="564" cy="222"/>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lIns="56729" tIns="0" rIns="56729" bIns="28365"/>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r>
                <a:rPr lang="sr-Latn-CS" altLang="sl-SI" sz="1200" b="1">
                  <a:solidFill>
                    <a:srgbClr val="000000"/>
                  </a:solidFill>
                  <a:latin typeface="Arial" charset="0"/>
                </a:rPr>
                <a:t> </a:t>
              </a:r>
              <a:r>
                <a:rPr lang="sr-Latn-CS" altLang="sl-SI" sz="900" b="1">
                  <a:solidFill>
                    <a:srgbClr val="000000"/>
                  </a:solidFill>
                  <a:latin typeface="Arial" charset="0"/>
                </a:rPr>
                <a:t>JCR </a:t>
              </a:r>
              <a:endParaRPr lang="sl-SI" altLang="sl-SI" sz="900">
                <a:latin typeface="Times" charset="0"/>
              </a:endParaRPr>
            </a:p>
          </p:txBody>
        </p:sp>
        <p:sp>
          <p:nvSpPr>
            <p:cNvPr id="40" name="Text Box 116"/>
            <p:cNvSpPr txBox="1">
              <a:spLocks noChangeArrowheads="1"/>
            </p:cNvSpPr>
            <p:nvPr/>
          </p:nvSpPr>
          <p:spPr bwMode="auto">
            <a:xfrm>
              <a:off x="2693" y="4706"/>
              <a:ext cx="556" cy="223"/>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lIns="56729" tIns="0" rIns="56729" bIns="28365"/>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r>
                <a:rPr lang="sr-Latn-CS" altLang="sl-SI" sz="900" b="1">
                  <a:solidFill>
                    <a:srgbClr val="000000"/>
                  </a:solidFill>
                  <a:latin typeface="Arial" charset="0"/>
                </a:rPr>
                <a:t> WoS</a:t>
              </a:r>
              <a:endParaRPr lang="sl-SI" altLang="sl-SI" sz="900" b="1">
                <a:latin typeface="Times" charset="0"/>
              </a:endParaRPr>
            </a:p>
          </p:txBody>
        </p:sp>
        <p:sp>
          <p:nvSpPr>
            <p:cNvPr id="41" name="Text Box 117"/>
            <p:cNvSpPr txBox="1">
              <a:spLocks noChangeArrowheads="1"/>
            </p:cNvSpPr>
            <p:nvPr/>
          </p:nvSpPr>
          <p:spPr bwMode="auto">
            <a:xfrm>
              <a:off x="7198" y="2708"/>
              <a:ext cx="301" cy="319"/>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lIns="56729" tIns="0" rIns="56729" bIns="28365"/>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endParaRPr lang="sl-SI" altLang="sl-SI" sz="3500">
                <a:latin typeface="Times" charset="0"/>
              </a:endParaRPr>
            </a:p>
          </p:txBody>
        </p:sp>
        <p:sp>
          <p:nvSpPr>
            <p:cNvPr id="42" name="Text Box 118"/>
            <p:cNvSpPr txBox="1">
              <a:spLocks noChangeArrowheads="1"/>
            </p:cNvSpPr>
            <p:nvPr/>
          </p:nvSpPr>
          <p:spPr bwMode="auto">
            <a:xfrm>
              <a:off x="5532" y="2291"/>
              <a:ext cx="956" cy="539"/>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lIns="56729" tIns="0" rIns="56729" bIns="28365"/>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r>
                <a:rPr lang="sr-Latn-CS" altLang="sl-SI" sz="900" b="1">
                  <a:solidFill>
                    <a:srgbClr val="000000"/>
                  </a:solidFill>
                  <a:latin typeface="Arial" charset="0"/>
                </a:rPr>
                <a:t>OCLC</a:t>
              </a:r>
              <a:endParaRPr lang="en-US" altLang="sl-SI" sz="900">
                <a:solidFill>
                  <a:srgbClr val="FFFFFF"/>
                </a:solidFill>
                <a:latin typeface="Times New Roman" pitchFamily="18" charset="0"/>
              </a:endParaRPr>
            </a:p>
            <a:p>
              <a:pPr algn="ctr">
                <a:spcBef>
                  <a:spcPct val="0"/>
                </a:spcBef>
                <a:spcAft>
                  <a:spcPct val="0"/>
                </a:spcAft>
                <a:buClrTx/>
                <a:buFontTx/>
                <a:buNone/>
              </a:pPr>
              <a:r>
                <a:rPr lang="sr-Latn-CS" altLang="sl-SI" sz="900" b="1">
                  <a:solidFill>
                    <a:srgbClr val="000000"/>
                  </a:solidFill>
                  <a:latin typeface="Arial" charset="0"/>
                </a:rPr>
                <a:t>FirstSearch</a:t>
              </a:r>
              <a:endParaRPr lang="en-US" altLang="sl-SI" sz="900">
                <a:solidFill>
                  <a:srgbClr val="FFFFFF"/>
                </a:solidFill>
                <a:latin typeface="Times New Roman" pitchFamily="18" charset="0"/>
              </a:endParaRPr>
            </a:p>
            <a:p>
              <a:pPr algn="ctr">
                <a:spcBef>
                  <a:spcPct val="0"/>
                </a:spcBef>
                <a:spcAft>
                  <a:spcPct val="0"/>
                </a:spcAft>
                <a:buClrTx/>
                <a:buFontTx/>
                <a:buNone/>
              </a:pPr>
              <a:r>
                <a:rPr lang="sr-Latn-CS" altLang="sl-SI" sz="900" b="1">
                  <a:solidFill>
                    <a:srgbClr val="000000"/>
                  </a:solidFill>
                  <a:latin typeface="Arial" charset="0"/>
                </a:rPr>
                <a:t>WorldCat</a:t>
              </a:r>
              <a:endParaRPr lang="sl-SI" altLang="sl-SI" sz="3500">
                <a:latin typeface="Times" charset="0"/>
              </a:endParaRPr>
            </a:p>
          </p:txBody>
        </p:sp>
        <p:sp>
          <p:nvSpPr>
            <p:cNvPr id="43" name="Text Box 119"/>
            <p:cNvSpPr txBox="1">
              <a:spLocks noChangeArrowheads="1"/>
            </p:cNvSpPr>
            <p:nvPr/>
          </p:nvSpPr>
          <p:spPr bwMode="auto">
            <a:xfrm>
              <a:off x="8777" y="4524"/>
              <a:ext cx="548" cy="222"/>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lIns="56729" tIns="0" rIns="56729" bIns="28365"/>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r>
                <a:rPr lang="sr-Latn-CS" altLang="sl-SI" sz="900" b="1">
                  <a:solidFill>
                    <a:srgbClr val="000000"/>
                  </a:solidFill>
                  <a:latin typeface="Arial" charset="0"/>
                </a:rPr>
                <a:t> UDC</a:t>
              </a:r>
              <a:endParaRPr lang="sl-SI" altLang="sl-SI" sz="900">
                <a:latin typeface="Times" charset="0"/>
              </a:endParaRPr>
            </a:p>
          </p:txBody>
        </p:sp>
        <p:sp>
          <p:nvSpPr>
            <p:cNvPr id="44" name="Text Box 120"/>
            <p:cNvSpPr txBox="1">
              <a:spLocks noChangeArrowheads="1"/>
            </p:cNvSpPr>
            <p:nvPr/>
          </p:nvSpPr>
          <p:spPr bwMode="auto">
            <a:xfrm>
              <a:off x="8616" y="3712"/>
              <a:ext cx="907" cy="203"/>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lIns="56729" tIns="0" rIns="56729" bIns="28365"/>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r>
                <a:rPr lang="sr-Latn-CS" altLang="sl-SI" sz="900" b="1">
                  <a:solidFill>
                    <a:srgbClr val="000000"/>
                  </a:solidFill>
                  <a:latin typeface="Arial" charset="0"/>
                </a:rPr>
                <a:t>  LCNames</a:t>
              </a:r>
              <a:endParaRPr lang="sl-SI" altLang="sl-SI" sz="3500">
                <a:latin typeface="Times" charset="0"/>
              </a:endParaRPr>
            </a:p>
          </p:txBody>
        </p:sp>
        <p:sp>
          <p:nvSpPr>
            <p:cNvPr id="45" name="Line 121"/>
            <p:cNvSpPr>
              <a:spLocks noChangeShapeType="1"/>
            </p:cNvSpPr>
            <p:nvPr/>
          </p:nvSpPr>
          <p:spPr bwMode="auto">
            <a:xfrm flipV="1">
              <a:off x="4492" y="4602"/>
              <a:ext cx="1035" cy="1512"/>
            </a:xfrm>
            <a:prstGeom prst="line">
              <a:avLst/>
            </a:prstGeom>
            <a:noFill/>
            <a:ln w="2857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sl-SI"/>
            </a:p>
          </p:txBody>
        </p:sp>
        <p:sp>
          <p:nvSpPr>
            <p:cNvPr id="46" name="Line 122"/>
            <p:cNvSpPr>
              <a:spLocks noChangeShapeType="1"/>
            </p:cNvSpPr>
            <p:nvPr/>
          </p:nvSpPr>
          <p:spPr bwMode="auto">
            <a:xfrm flipV="1">
              <a:off x="5129" y="4682"/>
              <a:ext cx="557" cy="1751"/>
            </a:xfrm>
            <a:prstGeom prst="line">
              <a:avLst/>
            </a:prstGeom>
            <a:noFill/>
            <a:ln w="2857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sl-SI"/>
            </a:p>
          </p:txBody>
        </p:sp>
        <p:sp>
          <p:nvSpPr>
            <p:cNvPr id="47" name="Line 123"/>
            <p:cNvSpPr>
              <a:spLocks noChangeShapeType="1"/>
            </p:cNvSpPr>
            <p:nvPr/>
          </p:nvSpPr>
          <p:spPr bwMode="auto">
            <a:xfrm flipH="1" flipV="1">
              <a:off x="6323" y="4682"/>
              <a:ext cx="557" cy="1751"/>
            </a:xfrm>
            <a:prstGeom prst="line">
              <a:avLst/>
            </a:prstGeom>
            <a:noFill/>
            <a:ln w="2857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sl-SI"/>
            </a:p>
          </p:txBody>
        </p:sp>
        <p:sp>
          <p:nvSpPr>
            <p:cNvPr id="48" name="Line 124"/>
            <p:cNvSpPr>
              <a:spLocks noChangeShapeType="1"/>
            </p:cNvSpPr>
            <p:nvPr/>
          </p:nvSpPr>
          <p:spPr bwMode="auto">
            <a:xfrm flipH="1" flipV="1">
              <a:off x="6482" y="4602"/>
              <a:ext cx="1034" cy="1512"/>
            </a:xfrm>
            <a:prstGeom prst="line">
              <a:avLst/>
            </a:prstGeom>
            <a:noFill/>
            <a:ln w="2857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sl-SI"/>
            </a:p>
          </p:txBody>
        </p:sp>
        <p:sp>
          <p:nvSpPr>
            <p:cNvPr id="49" name="Line 125"/>
            <p:cNvSpPr>
              <a:spLocks noChangeShapeType="1"/>
            </p:cNvSpPr>
            <p:nvPr/>
          </p:nvSpPr>
          <p:spPr bwMode="auto">
            <a:xfrm flipV="1">
              <a:off x="6641" y="3965"/>
              <a:ext cx="637" cy="16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50" name="Line 126"/>
            <p:cNvSpPr>
              <a:spLocks noChangeShapeType="1"/>
            </p:cNvSpPr>
            <p:nvPr/>
          </p:nvSpPr>
          <p:spPr bwMode="auto">
            <a:xfrm flipH="1">
              <a:off x="8153" y="3886"/>
              <a:ext cx="478"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sl-SI"/>
            </a:p>
          </p:txBody>
        </p:sp>
        <p:sp>
          <p:nvSpPr>
            <p:cNvPr id="51" name="Line 127"/>
            <p:cNvSpPr>
              <a:spLocks noChangeShapeType="1"/>
            </p:cNvSpPr>
            <p:nvPr/>
          </p:nvSpPr>
          <p:spPr bwMode="auto">
            <a:xfrm>
              <a:off x="4890" y="3886"/>
              <a:ext cx="478" cy="239"/>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sl-SI"/>
            </a:p>
          </p:txBody>
        </p:sp>
        <p:sp>
          <p:nvSpPr>
            <p:cNvPr id="52" name="Line 128"/>
            <p:cNvSpPr>
              <a:spLocks noChangeShapeType="1"/>
            </p:cNvSpPr>
            <p:nvPr/>
          </p:nvSpPr>
          <p:spPr bwMode="auto">
            <a:xfrm flipV="1">
              <a:off x="4890" y="4363"/>
              <a:ext cx="478" cy="23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53" name="Line 129"/>
            <p:cNvSpPr>
              <a:spLocks noChangeShapeType="1"/>
            </p:cNvSpPr>
            <p:nvPr/>
          </p:nvSpPr>
          <p:spPr bwMode="auto">
            <a:xfrm>
              <a:off x="4413" y="4125"/>
              <a:ext cx="0" cy="2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54" name="Line 130"/>
            <p:cNvSpPr>
              <a:spLocks noChangeShapeType="1"/>
            </p:cNvSpPr>
            <p:nvPr/>
          </p:nvSpPr>
          <p:spPr bwMode="auto">
            <a:xfrm flipV="1">
              <a:off x="3444" y="3886"/>
              <a:ext cx="583"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55" name="Oval 132"/>
            <p:cNvSpPr>
              <a:spLocks noChangeArrowheads="1"/>
            </p:cNvSpPr>
            <p:nvPr/>
          </p:nvSpPr>
          <p:spPr bwMode="auto">
            <a:xfrm>
              <a:off x="7357" y="6035"/>
              <a:ext cx="677" cy="636"/>
            </a:xfrm>
            <a:prstGeom prst="ellipse">
              <a:avLst/>
            </a:prstGeom>
            <a:solidFill>
              <a:srgbClr val="AC6534"/>
            </a:solidFill>
            <a:ln w="25400">
              <a:solidFill>
                <a:srgbClr val="000000"/>
              </a:solidFill>
              <a:round/>
              <a:headEnd/>
              <a:tailEnd/>
            </a:ln>
          </p:spPr>
          <p:txBody>
            <a:bodyPr tIns="0" anchor="ctr"/>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endParaRPr lang="sl-SI" altLang="sl-SI" sz="3500">
                <a:latin typeface="Times" charset="0"/>
              </a:endParaRPr>
            </a:p>
          </p:txBody>
        </p:sp>
        <p:sp>
          <p:nvSpPr>
            <p:cNvPr id="56" name="Line 133"/>
            <p:cNvSpPr>
              <a:spLocks noChangeShapeType="1"/>
            </p:cNvSpPr>
            <p:nvPr/>
          </p:nvSpPr>
          <p:spPr bwMode="auto">
            <a:xfrm>
              <a:off x="6004" y="3170"/>
              <a:ext cx="0" cy="477"/>
            </a:xfrm>
            <a:prstGeom prst="line">
              <a:avLst/>
            </a:prstGeom>
            <a:noFill/>
            <a:ln w="2857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sl-SI"/>
            </a:p>
          </p:txBody>
        </p:sp>
        <p:sp>
          <p:nvSpPr>
            <p:cNvPr id="57" name="Line 134"/>
            <p:cNvSpPr>
              <a:spLocks noChangeShapeType="1"/>
            </p:cNvSpPr>
            <p:nvPr/>
          </p:nvSpPr>
          <p:spPr bwMode="auto">
            <a:xfrm rot="-300000">
              <a:off x="5922" y="6910"/>
              <a:ext cx="321" cy="22"/>
            </a:xfrm>
            <a:prstGeom prst="line">
              <a:avLst/>
            </a:prstGeom>
            <a:noFill/>
            <a:ln w="5715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sl-SI"/>
            </a:p>
          </p:txBody>
        </p:sp>
        <p:sp>
          <p:nvSpPr>
            <p:cNvPr id="58" name="Text Box 135"/>
            <p:cNvSpPr txBox="1">
              <a:spLocks noChangeArrowheads="1"/>
            </p:cNvSpPr>
            <p:nvPr/>
          </p:nvSpPr>
          <p:spPr bwMode="auto">
            <a:xfrm>
              <a:off x="9824" y="5557"/>
              <a:ext cx="301" cy="319"/>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lIns="56729" tIns="0" rIns="56729" bIns="28365"/>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endParaRPr lang="sl-SI" altLang="sl-SI" sz="3500">
                <a:latin typeface="Times" charset="0"/>
              </a:endParaRPr>
            </a:p>
          </p:txBody>
        </p:sp>
        <p:sp>
          <p:nvSpPr>
            <p:cNvPr id="59" name="Line 136"/>
            <p:cNvSpPr>
              <a:spLocks noChangeShapeType="1"/>
            </p:cNvSpPr>
            <p:nvPr/>
          </p:nvSpPr>
          <p:spPr bwMode="auto">
            <a:xfrm>
              <a:off x="8073" y="5080"/>
              <a:ext cx="1910" cy="15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0" name="Line 137"/>
            <p:cNvSpPr>
              <a:spLocks noChangeShapeType="1"/>
            </p:cNvSpPr>
            <p:nvPr/>
          </p:nvSpPr>
          <p:spPr bwMode="auto">
            <a:xfrm>
              <a:off x="6561" y="4443"/>
              <a:ext cx="637" cy="15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1" name="Text Box 138"/>
            <p:cNvSpPr txBox="1">
              <a:spLocks noChangeArrowheads="1"/>
            </p:cNvSpPr>
            <p:nvPr/>
          </p:nvSpPr>
          <p:spPr bwMode="auto">
            <a:xfrm>
              <a:off x="3973" y="5252"/>
              <a:ext cx="301" cy="303"/>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lIns="56729" tIns="0" rIns="56729" bIns="28365"/>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endParaRPr lang="sl-SI" altLang="sl-SI" sz="3500">
                <a:latin typeface="Times" charset="0"/>
              </a:endParaRPr>
            </a:p>
          </p:txBody>
        </p:sp>
        <p:sp>
          <p:nvSpPr>
            <p:cNvPr id="62" name="Oval 139"/>
            <p:cNvSpPr>
              <a:spLocks noChangeArrowheads="1"/>
            </p:cNvSpPr>
            <p:nvPr/>
          </p:nvSpPr>
          <p:spPr bwMode="auto">
            <a:xfrm>
              <a:off x="3217" y="2250"/>
              <a:ext cx="1620" cy="624"/>
            </a:xfrm>
            <a:prstGeom prst="ellipse">
              <a:avLst/>
            </a:prstGeom>
            <a:solidFill>
              <a:srgbClr val="FFFFFF"/>
            </a:solidFill>
            <a:ln w="25400">
              <a:solidFill>
                <a:srgbClr val="000000"/>
              </a:solidFill>
              <a:round/>
              <a:headEnd/>
              <a:tailEnd/>
            </a:ln>
          </p:spPr>
          <p:txBody>
            <a:bodyPr lIns="56729" tIns="0" rIns="56729" bIns="28365" anchor="ctr"/>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endParaRPr lang="sl-SI" altLang="sl-SI" sz="3500">
                <a:latin typeface="Times" charset="0"/>
              </a:endParaRPr>
            </a:p>
          </p:txBody>
        </p:sp>
        <p:sp>
          <p:nvSpPr>
            <p:cNvPr id="63" name="Oval 140"/>
            <p:cNvSpPr>
              <a:spLocks noChangeArrowheads="1"/>
            </p:cNvSpPr>
            <p:nvPr/>
          </p:nvSpPr>
          <p:spPr bwMode="auto">
            <a:xfrm>
              <a:off x="3217" y="2573"/>
              <a:ext cx="1620" cy="580"/>
            </a:xfrm>
            <a:prstGeom prst="ellipse">
              <a:avLst/>
            </a:prstGeom>
            <a:solidFill>
              <a:srgbClr val="FFFFFF"/>
            </a:solidFill>
            <a:ln w="25400">
              <a:solidFill>
                <a:srgbClr val="000000"/>
              </a:solidFill>
              <a:round/>
              <a:headEnd/>
              <a:tailEnd/>
            </a:ln>
          </p:spPr>
          <p:txBody>
            <a:bodyPr lIns="56729" tIns="0" rIns="56729" bIns="28365" anchor="ctr"/>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endParaRPr lang="sl-SI" altLang="sl-SI" sz="3500">
                <a:latin typeface="Times" charset="0"/>
              </a:endParaRPr>
            </a:p>
          </p:txBody>
        </p:sp>
        <p:sp>
          <p:nvSpPr>
            <p:cNvPr id="64" name="Text Box 141"/>
            <p:cNvSpPr txBox="1">
              <a:spLocks noChangeArrowheads="1"/>
            </p:cNvSpPr>
            <p:nvPr/>
          </p:nvSpPr>
          <p:spPr bwMode="auto">
            <a:xfrm>
              <a:off x="3216" y="2689"/>
              <a:ext cx="1618" cy="348"/>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lIns="56729" tIns="0" rIns="56729" bIns="28365"/>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r>
                <a:rPr lang="sr-Latn-CS" altLang="sl-SI" sz="900" b="1">
                  <a:solidFill>
                    <a:srgbClr val="000000"/>
                  </a:solidFill>
                  <a:latin typeface="Arial" charset="0"/>
                </a:rPr>
                <a:t>    Library catalogues:</a:t>
              </a:r>
            </a:p>
            <a:p>
              <a:pPr algn="ctr">
                <a:spcBef>
                  <a:spcPct val="0"/>
                </a:spcBef>
                <a:spcAft>
                  <a:spcPct val="0"/>
                </a:spcAft>
                <a:buClrTx/>
                <a:buFontTx/>
                <a:buNone/>
              </a:pPr>
              <a:r>
                <a:rPr lang="sr-Latn-CS" altLang="sl-SI" sz="900" b="1">
                  <a:solidFill>
                    <a:srgbClr val="000000"/>
                  </a:solidFill>
                  <a:latin typeface="Arial" charset="0"/>
                </a:rPr>
                <a:t>- LC Union Catalog</a:t>
              </a:r>
              <a:endParaRPr lang="sl-SI" altLang="sl-SI" sz="3500">
                <a:latin typeface="Times" charset="0"/>
              </a:endParaRPr>
            </a:p>
          </p:txBody>
        </p:sp>
        <p:sp>
          <p:nvSpPr>
            <p:cNvPr id="65" name="Text Box 142"/>
            <p:cNvSpPr txBox="1">
              <a:spLocks noChangeArrowheads="1"/>
            </p:cNvSpPr>
            <p:nvPr/>
          </p:nvSpPr>
          <p:spPr bwMode="auto">
            <a:xfrm>
              <a:off x="3494" y="2300"/>
              <a:ext cx="834" cy="203"/>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lIns="56729" tIns="0" rIns="56729" bIns="28365"/>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r>
                <a:rPr lang="sr-Latn-CS" altLang="sl-SI" sz="900" b="1">
                  <a:solidFill>
                    <a:srgbClr val="000000"/>
                  </a:solidFill>
                  <a:latin typeface="Arial" charset="0"/>
                </a:rPr>
                <a:t>   Full text</a:t>
              </a:r>
              <a:endParaRPr lang="sl-SI" altLang="sl-SI" sz="3500">
                <a:latin typeface="Times" charset="0"/>
              </a:endParaRPr>
            </a:p>
          </p:txBody>
        </p:sp>
        <p:sp>
          <p:nvSpPr>
            <p:cNvPr id="66" name="Text Box 143"/>
            <p:cNvSpPr txBox="1">
              <a:spLocks noChangeArrowheads="1"/>
            </p:cNvSpPr>
            <p:nvPr/>
          </p:nvSpPr>
          <p:spPr bwMode="auto">
            <a:xfrm>
              <a:off x="8099" y="2741"/>
              <a:ext cx="302" cy="319"/>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lIns="56729" tIns="0" rIns="56729" bIns="28365"/>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endParaRPr lang="sl-SI" altLang="sl-SI" sz="3500">
                <a:latin typeface="Times" charset="0"/>
              </a:endParaRPr>
            </a:p>
          </p:txBody>
        </p:sp>
        <p:sp>
          <p:nvSpPr>
            <p:cNvPr id="67" name="Oval 144"/>
            <p:cNvSpPr>
              <a:spLocks noChangeArrowheads="1"/>
            </p:cNvSpPr>
            <p:nvPr/>
          </p:nvSpPr>
          <p:spPr bwMode="auto">
            <a:xfrm>
              <a:off x="7537" y="2137"/>
              <a:ext cx="1440" cy="580"/>
            </a:xfrm>
            <a:prstGeom prst="ellipse">
              <a:avLst/>
            </a:prstGeom>
            <a:solidFill>
              <a:srgbClr val="AC6534"/>
            </a:solidFill>
            <a:ln w="25400">
              <a:solidFill>
                <a:srgbClr val="000000"/>
              </a:solidFill>
              <a:round/>
              <a:headEnd/>
              <a:tailEnd/>
            </a:ln>
          </p:spPr>
          <p:txBody>
            <a:bodyPr lIns="56729" tIns="0" rIns="56729" bIns="28365" anchor="ctr"/>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endParaRPr lang="sl-SI" altLang="sl-SI" sz="3500">
                <a:latin typeface="Times" charset="0"/>
              </a:endParaRPr>
            </a:p>
          </p:txBody>
        </p:sp>
        <p:sp>
          <p:nvSpPr>
            <p:cNvPr id="68" name="Oval 145"/>
            <p:cNvSpPr>
              <a:spLocks noChangeArrowheads="1"/>
            </p:cNvSpPr>
            <p:nvPr/>
          </p:nvSpPr>
          <p:spPr bwMode="auto">
            <a:xfrm>
              <a:off x="7357" y="2317"/>
              <a:ext cx="1440" cy="580"/>
            </a:xfrm>
            <a:prstGeom prst="ellipse">
              <a:avLst/>
            </a:prstGeom>
            <a:solidFill>
              <a:srgbClr val="AC6534"/>
            </a:solidFill>
            <a:ln w="25400">
              <a:solidFill>
                <a:srgbClr val="000000"/>
              </a:solidFill>
              <a:round/>
              <a:headEnd/>
              <a:tailEnd/>
            </a:ln>
          </p:spPr>
          <p:txBody>
            <a:bodyPr lIns="56729" tIns="0" rIns="56729" bIns="28365" anchor="ctr"/>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endParaRPr lang="sl-SI" altLang="sl-SI" sz="3500">
                <a:latin typeface="Times" charset="0"/>
              </a:endParaRPr>
            </a:p>
          </p:txBody>
        </p:sp>
        <p:sp>
          <p:nvSpPr>
            <p:cNvPr id="69" name="Oval 146"/>
            <p:cNvSpPr>
              <a:spLocks noChangeArrowheads="1"/>
            </p:cNvSpPr>
            <p:nvPr/>
          </p:nvSpPr>
          <p:spPr bwMode="auto">
            <a:xfrm>
              <a:off x="7177" y="2497"/>
              <a:ext cx="1440" cy="580"/>
            </a:xfrm>
            <a:prstGeom prst="ellipse">
              <a:avLst/>
            </a:prstGeom>
            <a:solidFill>
              <a:srgbClr val="AC6534"/>
            </a:solidFill>
            <a:ln w="25400">
              <a:solidFill>
                <a:srgbClr val="000000"/>
              </a:solidFill>
              <a:round/>
              <a:headEnd/>
              <a:tailEnd/>
            </a:ln>
          </p:spPr>
          <p:txBody>
            <a:bodyPr lIns="56729" tIns="0" rIns="56729" bIns="28365" anchor="ctr"/>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endParaRPr lang="sl-SI" altLang="sl-SI" sz="3500">
                <a:latin typeface="Times" charset="0"/>
              </a:endParaRPr>
            </a:p>
          </p:txBody>
        </p:sp>
        <p:sp>
          <p:nvSpPr>
            <p:cNvPr id="70" name="Text Box 147"/>
            <p:cNvSpPr txBox="1">
              <a:spLocks noChangeArrowheads="1"/>
            </p:cNvSpPr>
            <p:nvPr/>
          </p:nvSpPr>
          <p:spPr bwMode="auto">
            <a:xfrm>
              <a:off x="7271" y="2665"/>
              <a:ext cx="1026" cy="222"/>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lIns="56729" tIns="0" rIns="56729" bIns="28365"/>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r>
                <a:rPr lang="sr-Latn-CS" altLang="sl-SI" sz="900">
                  <a:solidFill>
                    <a:srgbClr val="000000"/>
                  </a:solidFill>
                  <a:latin typeface="Arial" charset="0"/>
                </a:rPr>
                <a:t>  </a:t>
              </a:r>
              <a:r>
                <a:rPr lang="sr-Latn-CS" altLang="sl-SI" sz="900" b="1">
                  <a:solidFill>
                    <a:srgbClr val="000000"/>
                  </a:solidFill>
                  <a:latin typeface="Arial" charset="0"/>
                </a:rPr>
                <a:t>COBIB.XX</a:t>
              </a:r>
              <a:endParaRPr lang="sl-SI" altLang="sl-SI" sz="900" b="1">
                <a:latin typeface="Times" charset="0"/>
              </a:endParaRPr>
            </a:p>
          </p:txBody>
        </p:sp>
        <p:sp>
          <p:nvSpPr>
            <p:cNvPr id="71" name="Freeform 148"/>
            <p:cNvSpPr>
              <a:spLocks/>
            </p:cNvSpPr>
            <p:nvPr/>
          </p:nvSpPr>
          <p:spPr bwMode="auto">
            <a:xfrm>
              <a:off x="6457" y="3045"/>
              <a:ext cx="1223" cy="772"/>
            </a:xfrm>
            <a:custGeom>
              <a:avLst/>
              <a:gdLst>
                <a:gd name="T0" fmla="*/ 1223 w 1223"/>
                <a:gd name="T1" fmla="*/ 0 h 772"/>
                <a:gd name="T2" fmla="*/ 0 w 1223"/>
                <a:gd name="T3" fmla="*/ 772 h 772"/>
                <a:gd name="T4" fmla="*/ 0 60000 65536"/>
                <a:gd name="T5" fmla="*/ 0 60000 65536"/>
              </a:gdLst>
              <a:ahLst/>
              <a:cxnLst>
                <a:cxn ang="T4">
                  <a:pos x="T0" y="T1"/>
                </a:cxn>
                <a:cxn ang="T5">
                  <a:pos x="T2" y="T3"/>
                </a:cxn>
              </a:cxnLst>
              <a:rect l="0" t="0" r="r" b="b"/>
              <a:pathLst>
                <a:path w="1223" h="772">
                  <a:moveTo>
                    <a:pt x="1223" y="0"/>
                  </a:moveTo>
                  <a:lnTo>
                    <a:pt x="0" y="772"/>
                  </a:lnTo>
                </a:path>
              </a:pathLst>
            </a:custGeom>
            <a:noFill/>
            <a:ln w="28575">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72" name="Freeform 149"/>
            <p:cNvSpPr>
              <a:spLocks/>
            </p:cNvSpPr>
            <p:nvPr/>
          </p:nvSpPr>
          <p:spPr bwMode="auto">
            <a:xfrm>
              <a:off x="4485" y="3105"/>
              <a:ext cx="1072" cy="653"/>
            </a:xfrm>
            <a:custGeom>
              <a:avLst/>
              <a:gdLst>
                <a:gd name="T0" fmla="*/ 1072 w 1072"/>
                <a:gd name="T1" fmla="*/ 653 h 653"/>
                <a:gd name="T2" fmla="*/ 0 w 1072"/>
                <a:gd name="T3" fmla="*/ 0 h 653"/>
                <a:gd name="T4" fmla="*/ 0 60000 65536"/>
                <a:gd name="T5" fmla="*/ 0 60000 65536"/>
              </a:gdLst>
              <a:ahLst/>
              <a:cxnLst>
                <a:cxn ang="T4">
                  <a:pos x="T0" y="T1"/>
                </a:cxn>
                <a:cxn ang="T5">
                  <a:pos x="T2" y="T3"/>
                </a:cxn>
              </a:cxnLst>
              <a:rect l="0" t="0" r="r" b="b"/>
              <a:pathLst>
                <a:path w="1072" h="653">
                  <a:moveTo>
                    <a:pt x="1072" y="653"/>
                  </a:moveTo>
                  <a:lnTo>
                    <a:pt x="0" y="0"/>
                  </a:lnTo>
                </a:path>
              </a:pathLst>
            </a:custGeom>
            <a:noFill/>
            <a:ln w="2857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73" name="Text Box 150"/>
            <p:cNvSpPr txBox="1">
              <a:spLocks noChangeArrowheads="1"/>
            </p:cNvSpPr>
            <p:nvPr/>
          </p:nvSpPr>
          <p:spPr bwMode="auto">
            <a:xfrm>
              <a:off x="7391" y="6193"/>
              <a:ext cx="612" cy="292"/>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lIns="56729" tIns="0" rIns="56729" bIns="28365"/>
            <a:lstStyle>
              <a:lvl1pPr algn="l">
                <a:spcBef>
                  <a:spcPct val="30000"/>
                </a:spcBef>
                <a:spcAft>
                  <a:spcPct val="40000"/>
                </a:spcAft>
                <a:buClr>
                  <a:schemeClr val="tx1"/>
                </a:buClr>
                <a:buChar char="•"/>
                <a:defRPr sz="2400">
                  <a:solidFill>
                    <a:schemeClr val="tx1"/>
                  </a:solidFill>
                  <a:latin typeface="Tahoma" pitchFamily="34" charset="0"/>
                </a:defRPr>
              </a:lvl1pPr>
              <a:lvl2pPr marL="742950" indent="-285750" algn="l">
                <a:spcBef>
                  <a:spcPct val="20000"/>
                </a:spcBef>
                <a:spcAft>
                  <a:spcPct val="30000"/>
                </a:spcAft>
                <a:buClr>
                  <a:schemeClr val="tx1"/>
                </a:buClr>
                <a:buSzPct val="120000"/>
                <a:buFont typeface="Verdana" pitchFamily="34" charset="0"/>
                <a:buChar char="−"/>
                <a:defRPr sz="2200">
                  <a:solidFill>
                    <a:schemeClr val="tx1"/>
                  </a:solidFill>
                  <a:latin typeface="Tahoma" pitchFamily="34" charset="0"/>
                </a:defRPr>
              </a:lvl2pPr>
              <a:lvl3pPr marL="1143000" indent="-228600" algn="l">
                <a:spcBef>
                  <a:spcPct val="20000"/>
                </a:spcBef>
                <a:spcAft>
                  <a:spcPct val="30000"/>
                </a:spcAft>
                <a:buSzPct val="75000"/>
                <a:buChar char="o"/>
                <a:defRPr sz="1400">
                  <a:solidFill>
                    <a:schemeClr val="tx1"/>
                  </a:solidFill>
                  <a:latin typeface="Tahoma" pitchFamily="34" charset="0"/>
                </a:defRPr>
              </a:lvl3pPr>
              <a:lvl4pPr marL="1600200" indent="-228600" algn="l">
                <a:spcBef>
                  <a:spcPct val="20000"/>
                </a:spcBef>
                <a:spcAft>
                  <a:spcPct val="30000"/>
                </a:spcAft>
                <a:buFont typeface="Wingdings" pitchFamily="2" charset="2"/>
                <a:buChar char="§"/>
                <a:defRPr sz="1300">
                  <a:solidFill>
                    <a:schemeClr val="tx1"/>
                  </a:solidFill>
                  <a:latin typeface="Tahoma" pitchFamily="34" charset="0"/>
                </a:defRPr>
              </a:lvl4pPr>
              <a:lvl5pPr marL="2057400" indent="-228600" algn="l">
                <a:spcBef>
                  <a:spcPct val="20000"/>
                </a:spcBef>
                <a:spcAft>
                  <a:spcPct val="30000"/>
                </a:spcAft>
                <a:buSzPct val="55000"/>
                <a:buFont typeface="Wingdings" pitchFamily="2" charset="2"/>
                <a:buChar char="q"/>
                <a:defRPr sz="1200">
                  <a:solidFill>
                    <a:schemeClr val="tx1"/>
                  </a:solidFill>
                  <a:latin typeface="Tahoma" pitchFamily="34" charset="0"/>
                </a:defRPr>
              </a:lvl5pPr>
              <a:lvl6pPr marL="25146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6pPr>
              <a:lvl7pPr marL="29718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7pPr>
              <a:lvl8pPr marL="34290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8pPr>
              <a:lvl9pPr marL="3886200" indent="-228600" eaLnBrk="0" fontAlgn="base" hangingPunct="0">
                <a:spcBef>
                  <a:spcPct val="20000"/>
                </a:spcBef>
                <a:spcAft>
                  <a:spcPct val="30000"/>
                </a:spcAft>
                <a:buSzPct val="55000"/>
                <a:buFont typeface="Wingdings" pitchFamily="2" charset="2"/>
                <a:buChar char="q"/>
                <a:defRPr sz="1200">
                  <a:solidFill>
                    <a:schemeClr val="tx1"/>
                  </a:solidFill>
                  <a:latin typeface="Tahoma" pitchFamily="34" charset="0"/>
                </a:defRPr>
              </a:lvl9pPr>
            </a:lstStyle>
            <a:p>
              <a:pPr algn="ctr">
                <a:spcBef>
                  <a:spcPct val="0"/>
                </a:spcBef>
                <a:spcAft>
                  <a:spcPct val="0"/>
                </a:spcAft>
                <a:buClrTx/>
                <a:buFontTx/>
                <a:buNone/>
              </a:pPr>
              <a:r>
                <a:rPr lang="sr-Latn-CS" altLang="sl-SI" sz="1100" b="1">
                  <a:solidFill>
                    <a:srgbClr val="000000"/>
                  </a:solidFill>
                  <a:latin typeface="Arial" charset="0"/>
                </a:rPr>
                <a:t> BIB</a:t>
              </a:r>
              <a:endParaRPr lang="sl-SI" altLang="sl-SI" sz="3500">
                <a:latin typeface="Times" charset="0"/>
              </a:endParaRPr>
            </a:p>
          </p:txBody>
        </p:sp>
      </p:grpSp>
    </p:spTree>
    <p:extLst>
      <p:ext uri="{BB962C8B-B14F-4D97-AF65-F5344CB8AC3E}">
        <p14:creationId xmlns:p14="http://schemas.microsoft.com/office/powerpoint/2010/main" val="1197277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COBISS.Net</a:t>
            </a:r>
          </a:p>
        </p:txBody>
      </p:sp>
      <p:sp>
        <p:nvSpPr>
          <p:cNvPr id="4" name="Content Placeholder 3">
            <a:extLst>
              <a:ext uri="{FF2B5EF4-FFF2-40B4-BE49-F238E27FC236}">
                <a16:creationId xmlns:a16="http://schemas.microsoft.com/office/drawing/2014/main" id="{A308D5E3-13C3-49C2-9255-6D757AADD6D6}"/>
              </a:ext>
            </a:extLst>
          </p:cNvPr>
          <p:cNvSpPr>
            <a:spLocks noGrp="1"/>
          </p:cNvSpPr>
          <p:nvPr>
            <p:ph idx="1"/>
          </p:nvPr>
        </p:nvSpPr>
        <p:spPr/>
        <p:txBody>
          <a:bodyPr/>
          <a:lstStyle/>
          <a:p>
            <a:endParaRPr lang="sl-SI"/>
          </a:p>
        </p:txBody>
      </p:sp>
      <p:pic>
        <p:nvPicPr>
          <p:cNvPr id="3" name="Picture 2">
            <a:extLst>
              <a:ext uri="{FF2B5EF4-FFF2-40B4-BE49-F238E27FC236}">
                <a16:creationId xmlns:a16="http://schemas.microsoft.com/office/drawing/2014/main" id="{E13C7053-C357-47BC-8084-6948F5EEA999}"/>
              </a:ext>
            </a:extLst>
          </p:cNvPr>
          <p:cNvPicPr>
            <a:picLocks noChangeAspect="1"/>
          </p:cNvPicPr>
          <p:nvPr/>
        </p:nvPicPr>
        <p:blipFill>
          <a:blip r:embed="rId2"/>
          <a:stretch>
            <a:fillRect/>
          </a:stretch>
        </p:blipFill>
        <p:spPr>
          <a:xfrm>
            <a:off x="0" y="306867"/>
            <a:ext cx="9144000" cy="6244266"/>
          </a:xfrm>
          <a:prstGeom prst="rect">
            <a:avLst/>
          </a:prstGeom>
        </p:spPr>
      </p:pic>
    </p:spTree>
    <p:extLst>
      <p:ext uri="{BB962C8B-B14F-4D97-AF65-F5344CB8AC3E}">
        <p14:creationId xmlns:p14="http://schemas.microsoft.com/office/powerpoint/2010/main" val="2788857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sl-SI" dirty="0"/>
              <a:t>Bibliographic records exchange</a:t>
            </a:r>
            <a:r>
              <a:rPr lang="sl-SI" altLang="sl-SI" dirty="0"/>
              <a:t> (in 2017)</a:t>
            </a:r>
            <a:endParaRPr lang="sl-SI" dirty="0"/>
          </a:p>
        </p:txBody>
      </p:sp>
      <p:graphicFrame>
        <p:nvGraphicFramePr>
          <p:cNvPr id="3" name="Table 2">
            <a:extLst>
              <a:ext uri="{FF2B5EF4-FFF2-40B4-BE49-F238E27FC236}">
                <a16:creationId xmlns:a16="http://schemas.microsoft.com/office/drawing/2014/main" id="{FB4EF506-9E17-4BF1-A2EF-3A5D5C6B1BA0}"/>
              </a:ext>
            </a:extLst>
          </p:cNvPr>
          <p:cNvGraphicFramePr>
            <a:graphicFrameLocks noGrp="1"/>
          </p:cNvGraphicFramePr>
          <p:nvPr/>
        </p:nvGraphicFramePr>
        <p:xfrm>
          <a:off x="1700530" y="2619693"/>
          <a:ext cx="5742940" cy="2609215"/>
        </p:xfrm>
        <a:graphic>
          <a:graphicData uri="http://schemas.openxmlformats.org/drawingml/2006/table">
            <a:tbl>
              <a:tblPr firstRow="1" firstCol="1" bandRow="1">
                <a:tableStyleId>{5C22544A-7EE6-4342-B048-85BDC9FD1C3A}</a:tableStyleId>
              </a:tblPr>
              <a:tblGrid>
                <a:gridCol w="887730">
                  <a:extLst>
                    <a:ext uri="{9D8B030D-6E8A-4147-A177-3AD203B41FA5}">
                      <a16:colId xmlns:a16="http://schemas.microsoft.com/office/drawing/2014/main" val="1434611958"/>
                    </a:ext>
                  </a:extLst>
                </a:gridCol>
                <a:gridCol w="539115">
                  <a:extLst>
                    <a:ext uri="{9D8B030D-6E8A-4147-A177-3AD203B41FA5}">
                      <a16:colId xmlns:a16="http://schemas.microsoft.com/office/drawing/2014/main" val="1221081686"/>
                    </a:ext>
                  </a:extLst>
                </a:gridCol>
                <a:gridCol w="539750">
                  <a:extLst>
                    <a:ext uri="{9D8B030D-6E8A-4147-A177-3AD203B41FA5}">
                      <a16:colId xmlns:a16="http://schemas.microsoft.com/office/drawing/2014/main" val="949564632"/>
                    </a:ext>
                  </a:extLst>
                </a:gridCol>
                <a:gridCol w="539115">
                  <a:extLst>
                    <a:ext uri="{9D8B030D-6E8A-4147-A177-3AD203B41FA5}">
                      <a16:colId xmlns:a16="http://schemas.microsoft.com/office/drawing/2014/main" val="207548167"/>
                    </a:ext>
                  </a:extLst>
                </a:gridCol>
                <a:gridCol w="539750">
                  <a:extLst>
                    <a:ext uri="{9D8B030D-6E8A-4147-A177-3AD203B41FA5}">
                      <a16:colId xmlns:a16="http://schemas.microsoft.com/office/drawing/2014/main" val="331931385"/>
                    </a:ext>
                  </a:extLst>
                </a:gridCol>
                <a:gridCol w="539115">
                  <a:extLst>
                    <a:ext uri="{9D8B030D-6E8A-4147-A177-3AD203B41FA5}">
                      <a16:colId xmlns:a16="http://schemas.microsoft.com/office/drawing/2014/main" val="3104596928"/>
                    </a:ext>
                  </a:extLst>
                </a:gridCol>
                <a:gridCol w="539750">
                  <a:extLst>
                    <a:ext uri="{9D8B030D-6E8A-4147-A177-3AD203B41FA5}">
                      <a16:colId xmlns:a16="http://schemas.microsoft.com/office/drawing/2014/main" val="646499082"/>
                    </a:ext>
                  </a:extLst>
                </a:gridCol>
                <a:gridCol w="539115">
                  <a:extLst>
                    <a:ext uri="{9D8B030D-6E8A-4147-A177-3AD203B41FA5}">
                      <a16:colId xmlns:a16="http://schemas.microsoft.com/office/drawing/2014/main" val="248268931"/>
                    </a:ext>
                  </a:extLst>
                </a:gridCol>
                <a:gridCol w="539750">
                  <a:extLst>
                    <a:ext uri="{9D8B030D-6E8A-4147-A177-3AD203B41FA5}">
                      <a16:colId xmlns:a16="http://schemas.microsoft.com/office/drawing/2014/main" val="962402281"/>
                    </a:ext>
                  </a:extLst>
                </a:gridCol>
                <a:gridCol w="539750">
                  <a:extLst>
                    <a:ext uri="{9D8B030D-6E8A-4147-A177-3AD203B41FA5}">
                      <a16:colId xmlns:a16="http://schemas.microsoft.com/office/drawing/2014/main" val="285844136"/>
                    </a:ext>
                  </a:extLst>
                </a:gridCol>
              </a:tblGrid>
              <a:tr h="0">
                <a:tc gridSpan="10">
                  <a:txBody>
                    <a:bodyPr/>
                    <a:lstStyle/>
                    <a:p>
                      <a:pPr algn="ctr">
                        <a:spcAft>
                          <a:spcPts val="0"/>
                        </a:spcAft>
                      </a:pPr>
                      <a:r>
                        <a:rPr lang="sl-SI" sz="1100">
                          <a:effectLst/>
                        </a:rPr>
                        <a:t>Statistika izmenjave bibliografskih zapisov v obdobju od 1. 1. 2017 do 31. 12. 2017</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486520112"/>
                  </a:ext>
                </a:extLst>
              </a:tr>
              <a:tr h="528320">
                <a:tc>
                  <a:txBody>
                    <a:bodyPr/>
                    <a:lstStyle/>
                    <a:p>
                      <a:pPr>
                        <a:spcAft>
                          <a:spcPts val="0"/>
                        </a:spcAft>
                      </a:pPr>
                      <a:r>
                        <a:rPr lang="sl-SI" sz="1000">
                          <a:effectLst/>
                        </a:rPr>
                        <a:t>Prevzeto iz COBIB.xx / </a:t>
                      </a:r>
                      <a:br>
                        <a:rPr lang="sl-SI" sz="1000">
                          <a:effectLst/>
                        </a:rPr>
                      </a:br>
                      <a:r>
                        <a:rPr lang="sl-SI" sz="1000">
                          <a:effectLst/>
                        </a:rPr>
                        <a:t>COBISS.Net</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l-SI" sz="1000">
                          <a:effectLst/>
                        </a:rPr>
                        <a:t>.SI</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l-SI" sz="1000">
                          <a:effectLst/>
                        </a:rPr>
                        <a:t>.SR</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l-SI" sz="1000">
                          <a:effectLst/>
                        </a:rPr>
                        <a:t>.MK</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l-SI" sz="1000">
                          <a:effectLst/>
                        </a:rPr>
                        <a:t>.CG</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l-SI" sz="1000">
                          <a:effectLst/>
                        </a:rPr>
                        <a:t>.BH</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l-SI" sz="1000">
                          <a:effectLst/>
                        </a:rPr>
                        <a:t>.BG</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l-SI" sz="1000">
                          <a:effectLst/>
                        </a:rPr>
                        <a:t>.AL</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l-SI" sz="1000">
                          <a:effectLst/>
                        </a:rPr>
                        <a:t>.RS</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sl-SI" sz="1000">
                          <a:effectLst/>
                        </a:rPr>
                        <a:t>Skupaj</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336830497"/>
                  </a:ext>
                </a:extLst>
              </a:tr>
              <a:tr h="208280">
                <a:tc>
                  <a:txBody>
                    <a:bodyPr/>
                    <a:lstStyle/>
                    <a:p>
                      <a:pPr>
                        <a:spcAft>
                          <a:spcPts val="0"/>
                        </a:spcAft>
                      </a:pPr>
                      <a:r>
                        <a:rPr lang="sl-SI" sz="1000">
                          <a:effectLst/>
                        </a:rPr>
                        <a:t>COBISS.SI</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0</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1.238</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218</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276</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212</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25</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4</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227</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2.200</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83266647"/>
                  </a:ext>
                </a:extLst>
              </a:tr>
              <a:tr h="208280">
                <a:tc>
                  <a:txBody>
                    <a:bodyPr/>
                    <a:lstStyle/>
                    <a:p>
                      <a:pPr>
                        <a:spcAft>
                          <a:spcPts val="0"/>
                        </a:spcAft>
                      </a:pPr>
                      <a:r>
                        <a:rPr lang="sl-SI" sz="1000">
                          <a:effectLst/>
                        </a:rPr>
                        <a:t>COBISS.SR</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11.040</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0</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2.818</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1.411</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1.906</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233</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33</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786</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18.227</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636814460"/>
                  </a:ext>
                </a:extLst>
              </a:tr>
              <a:tr h="208280">
                <a:tc>
                  <a:txBody>
                    <a:bodyPr/>
                    <a:lstStyle/>
                    <a:p>
                      <a:pPr>
                        <a:spcAft>
                          <a:spcPts val="0"/>
                        </a:spcAft>
                      </a:pPr>
                      <a:r>
                        <a:rPr lang="sl-SI" sz="1000">
                          <a:effectLst/>
                        </a:rPr>
                        <a:t>COBISS.MK</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670</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1.280</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0</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328</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227</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74</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58</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220</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2.857</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300149393"/>
                  </a:ext>
                </a:extLst>
              </a:tr>
              <a:tr h="208280">
                <a:tc>
                  <a:txBody>
                    <a:bodyPr/>
                    <a:lstStyle/>
                    <a:p>
                      <a:pPr>
                        <a:spcAft>
                          <a:spcPts val="0"/>
                        </a:spcAft>
                      </a:pPr>
                      <a:r>
                        <a:rPr lang="sl-SI" sz="1000">
                          <a:effectLst/>
                        </a:rPr>
                        <a:t>COBISS.CG</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1.620</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7.740</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813</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0</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1.312</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22</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24</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1.288</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12.819</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958821402"/>
                  </a:ext>
                </a:extLst>
              </a:tr>
              <a:tr h="208280">
                <a:tc>
                  <a:txBody>
                    <a:bodyPr/>
                    <a:lstStyle/>
                    <a:p>
                      <a:pPr>
                        <a:spcAft>
                          <a:spcPts val="0"/>
                        </a:spcAft>
                      </a:pPr>
                      <a:r>
                        <a:rPr lang="sl-SI" sz="1000">
                          <a:effectLst/>
                        </a:rPr>
                        <a:t>COBISS.BH</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1.675</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1.994</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227</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494</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0</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14</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10</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349</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4.763</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849892403"/>
                  </a:ext>
                </a:extLst>
              </a:tr>
              <a:tr h="208280">
                <a:tc>
                  <a:txBody>
                    <a:bodyPr/>
                    <a:lstStyle/>
                    <a:p>
                      <a:pPr>
                        <a:spcAft>
                          <a:spcPts val="0"/>
                        </a:spcAft>
                      </a:pPr>
                      <a:r>
                        <a:rPr lang="sl-SI" sz="1000">
                          <a:effectLst/>
                        </a:rPr>
                        <a:t>COBISS.BG</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38</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42</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22</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6</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1</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0</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0</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3</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112</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173916068"/>
                  </a:ext>
                </a:extLst>
              </a:tr>
              <a:tr h="208280">
                <a:tc>
                  <a:txBody>
                    <a:bodyPr/>
                    <a:lstStyle/>
                    <a:p>
                      <a:pPr>
                        <a:spcAft>
                          <a:spcPts val="0"/>
                        </a:spcAft>
                      </a:pPr>
                      <a:r>
                        <a:rPr lang="sl-SI" sz="1000">
                          <a:effectLst/>
                        </a:rPr>
                        <a:t>COBISS.AL</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167</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134</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19</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13</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21</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17</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0</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20</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391</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53458684"/>
                  </a:ext>
                </a:extLst>
              </a:tr>
              <a:tr h="208280">
                <a:tc>
                  <a:txBody>
                    <a:bodyPr/>
                    <a:lstStyle/>
                    <a:p>
                      <a:pPr>
                        <a:spcAft>
                          <a:spcPts val="0"/>
                        </a:spcAft>
                      </a:pPr>
                      <a:r>
                        <a:rPr lang="sl-SI" sz="1000">
                          <a:effectLst/>
                        </a:rPr>
                        <a:t>COBISS.RS</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1.575</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27.157</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1.126</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4.156</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2.120</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35</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9</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0</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36.178</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790572739"/>
                  </a:ext>
                </a:extLst>
              </a:tr>
              <a:tr h="247015">
                <a:tc>
                  <a:txBody>
                    <a:bodyPr/>
                    <a:lstStyle/>
                    <a:p>
                      <a:pPr>
                        <a:spcAft>
                          <a:spcPts val="0"/>
                        </a:spcAft>
                      </a:pPr>
                      <a:r>
                        <a:rPr lang="sl-SI" sz="1000">
                          <a:effectLst/>
                        </a:rPr>
                        <a:t>Skupaj </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16.785</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39.585</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5.243</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6.684</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5.799</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420</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138</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a:effectLst/>
                        </a:rPr>
                        <a:t>2.893</a:t>
                      </a:r>
                      <a:endParaRPr lang="sl-SI"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sl-SI" sz="1000" dirty="0">
                          <a:effectLst/>
                        </a:rPr>
                        <a:t>77.547</a:t>
                      </a:r>
                      <a:endParaRPr lang="sl-SI"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500177101"/>
                  </a:ext>
                </a:extLst>
              </a:tr>
            </a:tbl>
          </a:graphicData>
        </a:graphic>
      </p:graphicFrame>
      <p:pic>
        <p:nvPicPr>
          <p:cNvPr id="6" name="Content Placeholder 5">
            <a:extLst>
              <a:ext uri="{FF2B5EF4-FFF2-40B4-BE49-F238E27FC236}">
                <a16:creationId xmlns:a16="http://schemas.microsoft.com/office/drawing/2014/main" id="{1AABB472-9203-4E3E-8B9C-CA2640B49633}"/>
              </a:ext>
            </a:extLst>
          </p:cNvPr>
          <p:cNvPicPr>
            <a:picLocks noGrp="1" noChangeAspect="1"/>
          </p:cNvPicPr>
          <p:nvPr>
            <p:ph idx="1"/>
          </p:nvPr>
        </p:nvPicPr>
        <p:blipFill>
          <a:blip r:embed="rId3"/>
          <a:stretch>
            <a:fillRect/>
          </a:stretch>
        </p:blipFill>
        <p:spPr>
          <a:xfrm>
            <a:off x="520857" y="1714309"/>
            <a:ext cx="8102286" cy="4419983"/>
          </a:xfrm>
          <a:prstGeom prst="rect">
            <a:avLst/>
          </a:prstGeom>
        </p:spPr>
      </p:pic>
    </p:spTree>
    <p:extLst>
      <p:ext uri="{BB962C8B-B14F-4D97-AF65-F5344CB8AC3E}">
        <p14:creationId xmlns:p14="http://schemas.microsoft.com/office/powerpoint/2010/main" val="158928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Access to </a:t>
            </a:r>
            <a:r>
              <a:rPr lang="sl-SI" dirty="0" err="1"/>
              <a:t>Information</a:t>
            </a:r>
            <a:r>
              <a:rPr lang="sl-SI" dirty="0"/>
              <a:t> in </a:t>
            </a:r>
            <a:r>
              <a:rPr lang="sl-SI" dirty="0" err="1"/>
              <a:t>Libraries</a:t>
            </a:r>
            <a:r>
              <a:rPr lang="sl-SI" dirty="0"/>
              <a:t> – 30 </a:t>
            </a:r>
            <a:r>
              <a:rPr lang="sl-SI" dirty="0" err="1"/>
              <a:t>Years</a:t>
            </a:r>
            <a:r>
              <a:rPr lang="sl-SI" dirty="0"/>
              <a:t> </a:t>
            </a:r>
            <a:r>
              <a:rPr lang="sl-SI" dirty="0" err="1"/>
              <a:t>Evolution</a:t>
            </a:r>
            <a:endParaRPr lang="sl-SI" dirty="0"/>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10" y="1988840"/>
            <a:ext cx="9166210" cy="257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5537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err="1"/>
              <a:t>Segments</a:t>
            </a:r>
            <a:endParaRPr lang="sl-SI" dirty="0"/>
          </a:p>
        </p:txBody>
      </p:sp>
      <p:sp>
        <p:nvSpPr>
          <p:cNvPr id="3" name="Content Placeholder 2"/>
          <p:cNvSpPr>
            <a:spLocks noGrp="1"/>
          </p:cNvSpPr>
          <p:nvPr>
            <p:ph sz="half" idx="1"/>
          </p:nvPr>
        </p:nvSpPr>
        <p:spPr/>
        <p:txBody>
          <a:bodyPr/>
          <a:lstStyle/>
          <a:p>
            <a:r>
              <a:rPr lang="sl-SI" dirty="0"/>
              <a:t>COBISS/</a:t>
            </a:r>
            <a:r>
              <a:rPr lang="sl-SI" dirty="0" err="1"/>
              <a:t>Cataloguing</a:t>
            </a:r>
            <a:endParaRPr lang="sl-SI" dirty="0"/>
          </a:p>
          <a:p>
            <a:r>
              <a:rPr lang="sl-SI" dirty="0"/>
              <a:t>COBISS/</a:t>
            </a:r>
            <a:r>
              <a:rPr lang="sl-SI" dirty="0" err="1"/>
              <a:t>Loan</a:t>
            </a:r>
            <a:endParaRPr lang="sl-SI" dirty="0"/>
          </a:p>
          <a:p>
            <a:r>
              <a:rPr lang="sl-SI" dirty="0"/>
              <a:t>COBISS+ (</a:t>
            </a:r>
            <a:r>
              <a:rPr lang="sl-SI" dirty="0" err="1"/>
              <a:t>ex</a:t>
            </a:r>
            <a:r>
              <a:rPr lang="sl-SI" dirty="0"/>
              <a:t> COBISS/OPAC)</a:t>
            </a:r>
          </a:p>
          <a:p>
            <a:r>
              <a:rPr lang="sl-SI" dirty="0"/>
              <a:t>COBISS/</a:t>
            </a:r>
            <a:r>
              <a:rPr lang="sl-SI" dirty="0" err="1"/>
              <a:t>Acquisition</a:t>
            </a:r>
            <a:endParaRPr lang="sl-SI" dirty="0"/>
          </a:p>
          <a:p>
            <a:r>
              <a:rPr lang="sl-SI" dirty="0"/>
              <a:t>COBISS/</a:t>
            </a:r>
            <a:r>
              <a:rPr lang="sl-SI" dirty="0" err="1"/>
              <a:t>Serials</a:t>
            </a:r>
            <a:endParaRPr lang="sl-SI" dirty="0"/>
          </a:p>
          <a:p>
            <a:r>
              <a:rPr lang="sl-SI" dirty="0"/>
              <a:t>COBISS/</a:t>
            </a:r>
            <a:r>
              <a:rPr lang="sl-SI" dirty="0" err="1"/>
              <a:t>Holdings</a:t>
            </a:r>
            <a:endParaRPr lang="sl-SI" dirty="0"/>
          </a:p>
          <a:p>
            <a:r>
              <a:rPr lang="sl-SI" dirty="0"/>
              <a:t>COBISS/</a:t>
            </a:r>
            <a:r>
              <a:rPr lang="sl-SI" dirty="0" err="1"/>
              <a:t>Inter</a:t>
            </a:r>
            <a:r>
              <a:rPr lang="sl-SI" dirty="0"/>
              <a:t>-</a:t>
            </a:r>
            <a:r>
              <a:rPr lang="sl-SI" dirty="0" err="1"/>
              <a:t>library</a:t>
            </a:r>
            <a:r>
              <a:rPr lang="sl-SI" dirty="0"/>
              <a:t> </a:t>
            </a:r>
            <a:r>
              <a:rPr lang="sl-SI" dirty="0" err="1"/>
              <a:t>Loan</a:t>
            </a:r>
            <a:endParaRPr lang="sl-SI" dirty="0"/>
          </a:p>
          <a:p>
            <a:endParaRPr lang="sl-SI" dirty="0"/>
          </a:p>
        </p:txBody>
      </p:sp>
      <p:sp>
        <p:nvSpPr>
          <p:cNvPr id="4" name="Content Placeholder 3"/>
          <p:cNvSpPr>
            <a:spLocks noGrp="1"/>
          </p:cNvSpPr>
          <p:nvPr>
            <p:ph sz="half" idx="2"/>
          </p:nvPr>
        </p:nvSpPr>
        <p:spPr/>
        <p:txBody>
          <a:bodyPr/>
          <a:lstStyle/>
          <a:p>
            <a:r>
              <a:rPr lang="sl-SI" dirty="0"/>
              <a:t>COBISS/</a:t>
            </a:r>
            <a:r>
              <a:rPr lang="sl-SI" dirty="0" err="1"/>
              <a:t>Reports</a:t>
            </a:r>
            <a:endParaRPr lang="sl-SI" dirty="0"/>
          </a:p>
          <a:p>
            <a:r>
              <a:rPr lang="sl-SI" dirty="0"/>
              <a:t>COBISS/App </a:t>
            </a:r>
            <a:r>
              <a:rPr lang="sl-SI" dirty="0" err="1"/>
              <a:t>Management</a:t>
            </a:r>
            <a:endParaRPr lang="sl-SI" dirty="0"/>
          </a:p>
          <a:p>
            <a:r>
              <a:rPr lang="sl-SI" dirty="0"/>
              <a:t>COBISS/E-</a:t>
            </a:r>
            <a:r>
              <a:rPr lang="sl-SI" dirty="0" err="1"/>
              <a:t>resources</a:t>
            </a:r>
            <a:endParaRPr lang="sl-SI" dirty="0"/>
          </a:p>
          <a:p>
            <a:r>
              <a:rPr lang="sl-SI" dirty="0"/>
              <a:t>COBISS/</a:t>
            </a:r>
            <a:r>
              <a:rPr lang="sl-SI" dirty="0" err="1"/>
              <a:t>Bibliographies</a:t>
            </a:r>
            <a:endParaRPr lang="sl-SI" dirty="0"/>
          </a:p>
          <a:p>
            <a:r>
              <a:rPr lang="sl-SI" dirty="0"/>
              <a:t>SICRIS / E-CRIS</a:t>
            </a:r>
          </a:p>
          <a:p>
            <a:r>
              <a:rPr lang="sl-SI" dirty="0" err="1"/>
              <a:t>MyLibrary</a:t>
            </a:r>
            <a:endParaRPr lang="sl-SI" dirty="0"/>
          </a:p>
          <a:p>
            <a:r>
              <a:rPr lang="sl-SI" dirty="0"/>
              <a:t>Portal </a:t>
            </a:r>
            <a:r>
              <a:rPr lang="sl-SI" dirty="0" err="1"/>
              <a:t>Education</a:t>
            </a:r>
            <a:endParaRPr lang="sl-SI" dirty="0"/>
          </a:p>
          <a:p>
            <a:endParaRPr lang="sl-SI" dirty="0"/>
          </a:p>
        </p:txBody>
      </p:sp>
    </p:spTree>
    <p:extLst>
      <p:ext uri="{BB962C8B-B14F-4D97-AF65-F5344CB8AC3E}">
        <p14:creationId xmlns:p14="http://schemas.microsoft.com/office/powerpoint/2010/main" val="1147880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l-SI" dirty="0"/>
              <a:t>Jobs To Do</a:t>
            </a:r>
          </a:p>
        </p:txBody>
      </p:sp>
      <p:sp>
        <p:nvSpPr>
          <p:cNvPr id="2" name="Content Placeholder 1"/>
          <p:cNvSpPr>
            <a:spLocks noGrp="1"/>
          </p:cNvSpPr>
          <p:nvPr>
            <p:ph idx="1"/>
          </p:nvPr>
        </p:nvSpPr>
        <p:spPr/>
        <p:txBody>
          <a:bodyPr>
            <a:normAutofit/>
          </a:bodyPr>
          <a:lstStyle/>
          <a:p>
            <a:r>
              <a:rPr lang="sl-SI" dirty="0" err="1"/>
              <a:t>Development</a:t>
            </a:r>
            <a:r>
              <a:rPr lang="sl-SI" dirty="0"/>
              <a:t>, </a:t>
            </a:r>
            <a:r>
              <a:rPr lang="sl-SI" dirty="0" err="1"/>
              <a:t>Maintenance</a:t>
            </a:r>
            <a:r>
              <a:rPr lang="sl-SI" dirty="0"/>
              <a:t> &amp; </a:t>
            </a:r>
            <a:r>
              <a:rPr lang="sl-SI" dirty="0" err="1"/>
              <a:t>Management</a:t>
            </a:r>
            <a:r>
              <a:rPr lang="sl-SI" dirty="0"/>
              <a:t> (</a:t>
            </a:r>
            <a:r>
              <a:rPr lang="sl-SI" dirty="0" err="1"/>
              <a:t>Services</a:t>
            </a:r>
            <a:r>
              <a:rPr lang="sl-SI" dirty="0"/>
              <a:t>, </a:t>
            </a:r>
            <a:r>
              <a:rPr lang="sl-SI" dirty="0" err="1"/>
              <a:t>Apps</a:t>
            </a:r>
            <a:r>
              <a:rPr lang="sl-SI" dirty="0"/>
              <a:t>, …)</a:t>
            </a:r>
          </a:p>
          <a:p>
            <a:endParaRPr lang="sl-SI" dirty="0"/>
          </a:p>
          <a:p>
            <a:r>
              <a:rPr lang="sl-SI" dirty="0" err="1"/>
              <a:t>Shared</a:t>
            </a:r>
            <a:r>
              <a:rPr lang="sl-SI" dirty="0"/>
              <a:t> </a:t>
            </a:r>
            <a:r>
              <a:rPr lang="sl-SI" dirty="0" err="1"/>
              <a:t>Cataloguing</a:t>
            </a:r>
            <a:endParaRPr lang="sl-SI" dirty="0"/>
          </a:p>
          <a:p>
            <a:r>
              <a:rPr lang="sl-SI" dirty="0"/>
              <a:t>COBISS+ (COBISS/OPAC)</a:t>
            </a:r>
          </a:p>
          <a:p>
            <a:r>
              <a:rPr lang="sl-SI" dirty="0" err="1"/>
              <a:t>Local</a:t>
            </a:r>
            <a:r>
              <a:rPr lang="sl-SI" dirty="0"/>
              <a:t> </a:t>
            </a:r>
            <a:r>
              <a:rPr lang="sl-SI" dirty="0" err="1"/>
              <a:t>Applications</a:t>
            </a:r>
            <a:endParaRPr lang="sl-SI" dirty="0"/>
          </a:p>
          <a:p>
            <a:r>
              <a:rPr lang="sl-SI" dirty="0" err="1"/>
              <a:t>Education</a:t>
            </a:r>
            <a:endParaRPr lang="sl-SI" dirty="0"/>
          </a:p>
          <a:p>
            <a:r>
              <a:rPr lang="sl-SI" dirty="0" err="1"/>
              <a:t>Research</a:t>
            </a:r>
            <a:r>
              <a:rPr lang="sl-SI" dirty="0"/>
              <a:t> </a:t>
            </a:r>
            <a:r>
              <a:rPr lang="sl-SI" dirty="0" err="1"/>
              <a:t>Processes</a:t>
            </a:r>
            <a:r>
              <a:rPr lang="sl-SI" dirty="0"/>
              <a:t> </a:t>
            </a:r>
            <a:r>
              <a:rPr lang="sl-SI" dirty="0" err="1"/>
              <a:t>Support</a:t>
            </a:r>
            <a:endParaRPr lang="sl-SI" dirty="0"/>
          </a:p>
          <a:p>
            <a:r>
              <a:rPr lang="sl-SI" dirty="0" err="1"/>
              <a:t>Infrastructure</a:t>
            </a:r>
            <a:r>
              <a:rPr lang="sl-SI" dirty="0"/>
              <a:t> (SW, HW, </a:t>
            </a:r>
            <a:r>
              <a:rPr lang="sl-SI" dirty="0" err="1"/>
              <a:t>Comm</a:t>
            </a:r>
            <a:r>
              <a:rPr lang="sl-SI" dirty="0"/>
              <a:t>)</a:t>
            </a:r>
          </a:p>
          <a:p>
            <a:r>
              <a:rPr lang="sl-SI" dirty="0" err="1"/>
              <a:t>Documentation</a:t>
            </a:r>
            <a:endParaRPr lang="sl-SI" dirty="0"/>
          </a:p>
          <a:p>
            <a:pPr marL="0" indent="0">
              <a:buNone/>
            </a:pPr>
            <a:endParaRPr lang="sl-SI" dirty="0"/>
          </a:p>
          <a:p>
            <a:pPr marL="0" indent="0">
              <a:buNone/>
            </a:pPr>
            <a:endParaRPr lang="sl-SI" dirty="0"/>
          </a:p>
          <a:p>
            <a:endParaRPr lang="sl-SI" dirty="0"/>
          </a:p>
        </p:txBody>
      </p:sp>
    </p:spTree>
    <p:extLst>
      <p:ext uri="{BB962C8B-B14F-4D97-AF65-F5344CB8AC3E}">
        <p14:creationId xmlns:p14="http://schemas.microsoft.com/office/powerpoint/2010/main" val="3445472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F4290-2749-4C12-AD58-C1BFE3C65A63}"/>
              </a:ext>
            </a:extLst>
          </p:cNvPr>
          <p:cNvSpPr>
            <a:spLocks noGrp="1"/>
          </p:cNvSpPr>
          <p:nvPr>
            <p:ph type="title"/>
          </p:nvPr>
        </p:nvSpPr>
        <p:spPr/>
        <p:txBody>
          <a:bodyPr/>
          <a:lstStyle/>
          <a:p>
            <a:r>
              <a:rPr lang="sl-SI" dirty="0"/>
              <a:t>SICRIS / E-CRIS</a:t>
            </a:r>
          </a:p>
        </p:txBody>
      </p:sp>
      <p:sp>
        <p:nvSpPr>
          <p:cNvPr id="5" name="Content Placeholder 4">
            <a:extLst>
              <a:ext uri="{FF2B5EF4-FFF2-40B4-BE49-F238E27FC236}">
                <a16:creationId xmlns:a16="http://schemas.microsoft.com/office/drawing/2014/main" id="{302AF106-3688-4442-AD43-48408998605B}"/>
              </a:ext>
            </a:extLst>
          </p:cNvPr>
          <p:cNvSpPr>
            <a:spLocks noGrp="1"/>
          </p:cNvSpPr>
          <p:nvPr>
            <p:ph idx="1"/>
          </p:nvPr>
        </p:nvSpPr>
        <p:spPr/>
        <p:txBody>
          <a:bodyPr/>
          <a:lstStyle/>
          <a:p>
            <a:endParaRPr lang="en-GB" sz="2800" dirty="0"/>
          </a:p>
          <a:p>
            <a:r>
              <a:rPr lang="en-GB" sz="2800" dirty="0"/>
              <a:t>National Current Research Information System</a:t>
            </a:r>
          </a:p>
          <a:p>
            <a:r>
              <a:rPr lang="en-GB" sz="2800" dirty="0"/>
              <a:t>SICRIS (Slovenia)</a:t>
            </a:r>
          </a:p>
          <a:p>
            <a:r>
              <a:rPr lang="en-GB" sz="2800" dirty="0"/>
              <a:t>E-CRIS (Albania, Bosnia &amp; Herzegovina, Montenegro, Macedonia, Serbia)</a:t>
            </a:r>
          </a:p>
          <a:p>
            <a:r>
              <a:rPr lang="en-GB" sz="2800" dirty="0"/>
              <a:t>SICRIS is developed and maintained by IZUM and Slovenian Research Agency (ARRS)</a:t>
            </a:r>
          </a:p>
          <a:p>
            <a:r>
              <a:rPr lang="en-GB" sz="2800" dirty="0"/>
              <a:t>Research entities: research organisations and research groups with registered employees, researchers, research projects and research programmes  </a:t>
            </a:r>
          </a:p>
          <a:p>
            <a:endParaRPr lang="en-GB" dirty="0"/>
          </a:p>
        </p:txBody>
      </p:sp>
    </p:spTree>
    <p:extLst>
      <p:ext uri="{BB962C8B-B14F-4D97-AF65-F5344CB8AC3E}">
        <p14:creationId xmlns:p14="http://schemas.microsoft.com/office/powerpoint/2010/main" val="2125661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l-SI" dirty="0"/>
              <a:t>IZUM – Institute </a:t>
            </a:r>
            <a:r>
              <a:rPr lang="sl-SI" dirty="0" err="1"/>
              <a:t>of</a:t>
            </a:r>
            <a:r>
              <a:rPr lang="sl-SI" dirty="0"/>
              <a:t> </a:t>
            </a:r>
            <a:r>
              <a:rPr lang="sl-SI" dirty="0" err="1"/>
              <a:t>Information</a:t>
            </a:r>
            <a:r>
              <a:rPr lang="sl-SI" dirty="0"/>
              <a:t> </a:t>
            </a:r>
            <a:r>
              <a:rPr lang="sl-SI" dirty="0" err="1"/>
              <a:t>Sciences</a:t>
            </a:r>
            <a:endParaRPr lang="sl-SI" dirty="0"/>
          </a:p>
        </p:txBody>
      </p:sp>
      <p:sp>
        <p:nvSpPr>
          <p:cNvPr id="2" name="Content Placeholder 1"/>
          <p:cNvSpPr>
            <a:spLocks noGrp="1"/>
          </p:cNvSpPr>
          <p:nvPr>
            <p:ph idx="1"/>
          </p:nvPr>
        </p:nvSpPr>
        <p:spPr/>
        <p:txBody>
          <a:bodyPr>
            <a:normAutofit/>
          </a:bodyPr>
          <a:lstStyle/>
          <a:p>
            <a:pPr marL="0" indent="0">
              <a:buNone/>
              <a:defRPr/>
            </a:pPr>
            <a:r>
              <a:rPr lang="en-GB" altLang="sl-SI" sz="2200" dirty="0"/>
              <a:t>By the Decision of the Slovenia</a:t>
            </a:r>
            <a:r>
              <a:rPr lang="sl-SI" altLang="sl-SI" sz="2200" dirty="0"/>
              <a:t>n </a:t>
            </a:r>
            <a:r>
              <a:rPr lang="en-GB" altLang="sl-SI" sz="2200" dirty="0"/>
              <a:t>Government IZUM </a:t>
            </a:r>
            <a:r>
              <a:rPr lang="sl-SI" altLang="sl-SI" sz="2200" dirty="0" err="1"/>
              <a:t>was</a:t>
            </a:r>
            <a:r>
              <a:rPr lang="sl-SI" altLang="sl-SI" sz="2200" dirty="0"/>
              <a:t> </a:t>
            </a:r>
            <a:r>
              <a:rPr lang="sl-SI" altLang="sl-SI" sz="2200" dirty="0" err="1"/>
              <a:t>established</a:t>
            </a:r>
            <a:r>
              <a:rPr lang="sl-SI" altLang="sl-SI" sz="2200" dirty="0"/>
              <a:t> </a:t>
            </a:r>
            <a:r>
              <a:rPr lang="en-GB" altLang="sl-SI" sz="2200" dirty="0"/>
              <a:t>as a non-profit public institution</a:t>
            </a:r>
            <a:r>
              <a:rPr lang="sl-SI" altLang="sl-SI" sz="2200" dirty="0"/>
              <a:t> </a:t>
            </a:r>
            <a:r>
              <a:rPr lang="sl-SI" altLang="sl-SI" sz="2200" dirty="0" err="1"/>
              <a:t>with</a:t>
            </a:r>
            <a:r>
              <a:rPr lang="sl-SI" altLang="sl-SI" sz="2200" dirty="0"/>
              <a:t> </a:t>
            </a:r>
            <a:r>
              <a:rPr lang="en-GB" altLang="sl-SI" sz="2200" dirty="0"/>
              <a:t>the role of:</a:t>
            </a:r>
            <a:endParaRPr lang="sl-SI" altLang="sl-SI" sz="2200" dirty="0"/>
          </a:p>
          <a:p>
            <a:pPr lvl="1">
              <a:defRPr/>
            </a:pPr>
            <a:r>
              <a:rPr lang="en-GB" altLang="sl-SI" sz="2000" dirty="0"/>
              <a:t>the information service for research, education and culture</a:t>
            </a:r>
          </a:p>
          <a:p>
            <a:pPr lvl="1">
              <a:defRPr/>
            </a:pPr>
            <a:r>
              <a:rPr lang="en-GB" altLang="sl-SI" sz="2000" dirty="0"/>
              <a:t>the national bibliographic service (National COBISS Centre) </a:t>
            </a:r>
            <a:endParaRPr lang="sl-SI" altLang="sl-SI" sz="2000" dirty="0"/>
          </a:p>
          <a:p>
            <a:pPr marL="0" indent="0">
              <a:buNone/>
              <a:defRPr/>
            </a:pPr>
            <a:endParaRPr lang="sl-SI" altLang="sl-SI" dirty="0"/>
          </a:p>
          <a:p>
            <a:endParaRPr lang="sl-SI" dirty="0"/>
          </a:p>
        </p:txBody>
      </p:sp>
    </p:spTree>
    <p:extLst>
      <p:ext uri="{BB962C8B-B14F-4D97-AF65-F5344CB8AC3E}">
        <p14:creationId xmlns:p14="http://schemas.microsoft.com/office/powerpoint/2010/main" val="2694410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C979E-9678-4D1F-B6F1-FE06D868FBB2}"/>
              </a:ext>
            </a:extLst>
          </p:cNvPr>
          <p:cNvSpPr>
            <a:spLocks noGrp="1"/>
          </p:cNvSpPr>
          <p:nvPr>
            <p:ph type="title"/>
          </p:nvPr>
        </p:nvSpPr>
        <p:spPr/>
        <p:txBody>
          <a:bodyPr/>
          <a:lstStyle/>
          <a:p>
            <a:r>
              <a:rPr lang="sl-SI" dirty="0"/>
              <a:t>SICRIS </a:t>
            </a:r>
            <a:r>
              <a:rPr lang="sl-SI" dirty="0" err="1"/>
              <a:t>Homepage</a:t>
            </a:r>
            <a:endParaRPr lang="sl-SI" dirty="0"/>
          </a:p>
        </p:txBody>
      </p:sp>
      <p:sp>
        <p:nvSpPr>
          <p:cNvPr id="6" name="Content Placeholder 5">
            <a:extLst>
              <a:ext uri="{FF2B5EF4-FFF2-40B4-BE49-F238E27FC236}">
                <a16:creationId xmlns:a16="http://schemas.microsoft.com/office/drawing/2014/main" id="{C102A313-97F6-45F5-8C9C-F218ED4BE855}"/>
              </a:ext>
            </a:extLst>
          </p:cNvPr>
          <p:cNvSpPr>
            <a:spLocks noGrp="1"/>
          </p:cNvSpPr>
          <p:nvPr>
            <p:ph idx="1"/>
          </p:nvPr>
        </p:nvSpPr>
        <p:spPr>
          <a:xfrm>
            <a:off x="251520" y="1268760"/>
            <a:ext cx="8640960" cy="5400000"/>
          </a:xfrm>
        </p:spPr>
        <p:txBody>
          <a:bodyPr/>
          <a:lstStyle/>
          <a:p>
            <a:r>
              <a:rPr lang="en-GB" dirty="0"/>
              <a:t>SICRIS homepage (sicris.izum.si) with current numbers of research entities:</a:t>
            </a:r>
          </a:p>
          <a:p>
            <a:endParaRPr lang="en-GB" dirty="0"/>
          </a:p>
        </p:txBody>
      </p:sp>
      <p:pic>
        <p:nvPicPr>
          <p:cNvPr id="7" name="Content Placeholder 3">
            <a:extLst>
              <a:ext uri="{FF2B5EF4-FFF2-40B4-BE49-F238E27FC236}">
                <a16:creationId xmlns:a16="http://schemas.microsoft.com/office/drawing/2014/main" id="{5074E91C-E27C-42B6-916C-3DD81C28EE2A}"/>
              </a:ext>
            </a:extLst>
          </p:cNvPr>
          <p:cNvPicPr>
            <a:picLocks noChangeAspect="1"/>
          </p:cNvPicPr>
          <p:nvPr/>
        </p:nvPicPr>
        <p:blipFill>
          <a:blip r:embed="rId2"/>
          <a:stretch>
            <a:fillRect/>
          </a:stretch>
        </p:blipFill>
        <p:spPr>
          <a:xfrm>
            <a:off x="250825" y="2060848"/>
            <a:ext cx="8642350" cy="4320480"/>
          </a:xfrm>
          <a:prstGeom prst="rect">
            <a:avLst/>
          </a:prstGeom>
        </p:spPr>
      </p:pic>
    </p:spTree>
    <p:extLst>
      <p:ext uri="{BB962C8B-B14F-4D97-AF65-F5344CB8AC3E}">
        <p14:creationId xmlns:p14="http://schemas.microsoft.com/office/powerpoint/2010/main" val="2804400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10FBD-C38A-4E7C-9C7D-82456ECA57BA}"/>
              </a:ext>
            </a:extLst>
          </p:cNvPr>
          <p:cNvSpPr>
            <a:spLocks noGrp="1"/>
          </p:cNvSpPr>
          <p:nvPr>
            <p:ph type="title"/>
          </p:nvPr>
        </p:nvSpPr>
        <p:spPr/>
        <p:txBody>
          <a:bodyPr/>
          <a:lstStyle/>
          <a:p>
            <a:r>
              <a:rPr lang="en-GB" dirty="0"/>
              <a:t>Researchers‘ Bibliographies </a:t>
            </a:r>
          </a:p>
        </p:txBody>
      </p:sp>
      <p:sp>
        <p:nvSpPr>
          <p:cNvPr id="3" name="Content Placeholder 2">
            <a:extLst>
              <a:ext uri="{FF2B5EF4-FFF2-40B4-BE49-F238E27FC236}">
                <a16:creationId xmlns:a16="http://schemas.microsoft.com/office/drawing/2014/main" id="{C03431A6-CF6D-44EC-88D2-19770984CC5F}"/>
              </a:ext>
            </a:extLst>
          </p:cNvPr>
          <p:cNvSpPr>
            <a:spLocks noGrp="1"/>
          </p:cNvSpPr>
          <p:nvPr>
            <p:ph idx="1"/>
          </p:nvPr>
        </p:nvSpPr>
        <p:spPr/>
        <p:txBody>
          <a:bodyPr>
            <a:normAutofit lnSpcReduction="10000"/>
          </a:bodyPr>
          <a:lstStyle/>
          <a:p>
            <a:r>
              <a:rPr lang="en-GB" dirty="0"/>
              <a:t>Bibliographies is one of the COBISS web applications</a:t>
            </a:r>
          </a:p>
          <a:p>
            <a:r>
              <a:rPr lang="en-GB" dirty="0"/>
              <a:t>Researchers‘ Bibliographies connects COBISS and SICRIS systems</a:t>
            </a:r>
          </a:p>
          <a:p>
            <a:r>
              <a:rPr lang="en-GB" dirty="0"/>
              <a:t>COBISS.net: personal and representative bibliographies </a:t>
            </a:r>
          </a:p>
          <a:p>
            <a:r>
              <a:rPr lang="en-GB" dirty="0"/>
              <a:t>COBISS.SI also includes:</a:t>
            </a:r>
          </a:p>
          <a:p>
            <a:pPr lvl="1"/>
            <a:r>
              <a:rPr lang="en-GB" dirty="0"/>
              <a:t>evaluation of bibliographic indicators of scientific performance according to the ARRS methodology and rules</a:t>
            </a:r>
          </a:p>
          <a:p>
            <a:pPr lvl="1"/>
            <a:r>
              <a:rPr lang="en-GB" dirty="0"/>
              <a:t>evaluation for the purposes od awarding </a:t>
            </a:r>
            <a:r>
              <a:rPr lang="en-GB" dirty="0" err="1"/>
              <a:t>habilitation</a:t>
            </a:r>
            <a:r>
              <a:rPr lang="en-GB" dirty="0"/>
              <a:t> titles in the three largest universities in Slovenia</a:t>
            </a:r>
          </a:p>
          <a:p>
            <a:pPr lvl="1"/>
            <a:r>
              <a:rPr lang="en-GB" dirty="0"/>
              <a:t>data from Web of Science and Scopus (JCR, SNIP, citations)</a:t>
            </a:r>
          </a:p>
          <a:p>
            <a:r>
              <a:rPr lang="en-GB" dirty="0"/>
              <a:t>COBIB.SI bibliographic database: one third of all bibliographic records  (1,7 million) belongs to researchers‘ bibliographies with</a:t>
            </a:r>
          </a:p>
          <a:p>
            <a:pPr lvl="1"/>
            <a:r>
              <a:rPr lang="en-GB" dirty="0"/>
              <a:t>researcher‘s code </a:t>
            </a:r>
          </a:p>
          <a:p>
            <a:pPr lvl="1"/>
            <a:r>
              <a:rPr lang="en-GB" dirty="0"/>
              <a:t>type of work: Typology of Document/works for Bibliography Management in COBISS</a:t>
            </a:r>
          </a:p>
          <a:p>
            <a:endParaRPr lang="en-GB" dirty="0"/>
          </a:p>
        </p:txBody>
      </p:sp>
    </p:spTree>
    <p:extLst>
      <p:ext uri="{BB962C8B-B14F-4D97-AF65-F5344CB8AC3E}">
        <p14:creationId xmlns:p14="http://schemas.microsoft.com/office/powerpoint/2010/main" val="3835999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l-SI" dirty="0" err="1"/>
              <a:t>Other</a:t>
            </a:r>
            <a:r>
              <a:rPr lang="sl-SI" dirty="0"/>
              <a:t> </a:t>
            </a:r>
            <a:r>
              <a:rPr lang="sl-SI" dirty="0" err="1"/>
              <a:t>services</a:t>
            </a:r>
            <a:r>
              <a:rPr lang="en-GB" dirty="0"/>
              <a:t>:</a:t>
            </a:r>
          </a:p>
        </p:txBody>
      </p:sp>
      <p:sp>
        <p:nvSpPr>
          <p:cNvPr id="6" name="Text Placeholder 5"/>
          <p:cNvSpPr>
            <a:spLocks noGrp="1"/>
          </p:cNvSpPr>
          <p:nvPr>
            <p:ph sz="half" idx="1"/>
          </p:nvPr>
        </p:nvSpPr>
        <p:spPr>
          <a:xfrm>
            <a:off x="323851" y="1412875"/>
            <a:ext cx="2735982" cy="5040313"/>
          </a:xfrm>
        </p:spPr>
        <p:txBody>
          <a:bodyPr/>
          <a:lstStyle/>
          <a:p>
            <a:pPr marL="0" indent="0">
              <a:buNone/>
            </a:pPr>
            <a:r>
              <a:rPr lang="en-GB" sz="1600" dirty="0" err="1"/>
              <a:t>mCOBISS</a:t>
            </a:r>
            <a:endParaRPr lang="en-GB" sz="1600" dirty="0"/>
          </a:p>
          <a:p>
            <a:pPr marL="0" lvl="0" indent="0">
              <a:buNone/>
            </a:pPr>
            <a:r>
              <a:rPr lang="en-GB" sz="1600" dirty="0"/>
              <a:t>eBooks</a:t>
            </a:r>
          </a:p>
          <a:p>
            <a:pPr marL="0" lvl="0" indent="0">
              <a:buNone/>
            </a:pPr>
            <a:r>
              <a:rPr lang="en-GB" sz="1600" dirty="0"/>
              <a:t>Mobile Library (</a:t>
            </a:r>
            <a:r>
              <a:rPr lang="en-GB" sz="1600" dirty="0" err="1"/>
              <a:t>Bibliobus</a:t>
            </a:r>
            <a:r>
              <a:rPr lang="en-GB" sz="1600" dirty="0"/>
              <a:t>)</a:t>
            </a:r>
          </a:p>
          <a:p>
            <a:pPr marL="0" lvl="0" indent="0">
              <a:buNone/>
            </a:pPr>
            <a:r>
              <a:rPr lang="en-GB" sz="1600" dirty="0"/>
              <a:t>Hosting</a:t>
            </a:r>
          </a:p>
          <a:p>
            <a:pPr marL="0" lvl="0" indent="0">
              <a:buNone/>
            </a:pPr>
            <a:r>
              <a:rPr lang="en-GB" sz="1600" dirty="0"/>
              <a:t>Ask a Librarian</a:t>
            </a:r>
          </a:p>
          <a:p>
            <a:pPr marL="0" indent="0">
              <a:buNone/>
            </a:pPr>
            <a:r>
              <a:rPr lang="en-GB" sz="1600" dirty="0"/>
              <a:t>Journal OZ</a:t>
            </a:r>
          </a:p>
          <a:p>
            <a:pPr marL="0" indent="0">
              <a:buNone/>
            </a:pPr>
            <a:r>
              <a:rPr lang="en-GB" sz="1600" dirty="0"/>
              <a:t>Foreign Databases &amp; Services</a:t>
            </a:r>
          </a:p>
          <a:p>
            <a:pPr marL="0" lvl="0" indent="0">
              <a:buNone/>
            </a:pPr>
            <a:r>
              <a:rPr lang="en-GB" sz="1600" dirty="0"/>
              <a:t>Most Read Books</a:t>
            </a:r>
          </a:p>
          <a:p>
            <a:pPr marL="0" lvl="0" indent="0">
              <a:buNone/>
            </a:pPr>
            <a:r>
              <a:rPr lang="en-GB" sz="1600" dirty="0"/>
              <a:t>Public Lending Rights Provision</a:t>
            </a:r>
          </a:p>
          <a:p>
            <a:pPr marL="0" lvl="0" indent="0">
              <a:buNone/>
            </a:pPr>
            <a:r>
              <a:rPr lang="en-GB" sz="1600" dirty="0"/>
              <a:t>Social Networks</a:t>
            </a:r>
          </a:p>
          <a:p>
            <a:pPr marL="0" lvl="0" indent="0">
              <a:buNone/>
            </a:pPr>
            <a:r>
              <a:rPr lang="en-GB" sz="1600" dirty="0"/>
              <a:t>Special Servers</a:t>
            </a:r>
          </a:p>
          <a:p>
            <a:pPr marL="0" lvl="0" indent="0">
              <a:buNone/>
            </a:pPr>
            <a:r>
              <a:rPr lang="en-GB" sz="1600" dirty="0" err="1"/>
              <a:t>Libroam</a:t>
            </a:r>
            <a:endParaRPr lang="en-GB" sz="1600" dirty="0"/>
          </a:p>
          <a:p>
            <a:pPr marL="0" lvl="0" indent="0">
              <a:buNone/>
            </a:pPr>
            <a:r>
              <a:rPr lang="en-GB" sz="1600" dirty="0"/>
              <a:t>COBISS AAI</a:t>
            </a:r>
          </a:p>
          <a:p>
            <a:pPr marL="0" indent="0">
              <a:buNone/>
            </a:pPr>
            <a:r>
              <a:rPr lang="en-GB" sz="1600" dirty="0"/>
              <a:t>COBISS/</a:t>
            </a:r>
            <a:r>
              <a:rPr lang="en-GB" sz="1600" dirty="0" err="1"/>
              <a:t>SciMet</a:t>
            </a:r>
            <a:endParaRPr lang="en-GB" sz="1600" dirty="0"/>
          </a:p>
          <a:p>
            <a:pPr marL="0" lvl="0" indent="0">
              <a:buNone/>
            </a:pPr>
            <a:r>
              <a:rPr lang="en-GB" sz="1600" dirty="0"/>
              <a:t>Alternative Impact Metrics</a:t>
            </a:r>
          </a:p>
          <a:p>
            <a:pPr marL="0" indent="0">
              <a:buNone/>
            </a:pPr>
            <a:endParaRPr lang="sl-SI" dirty="0"/>
          </a:p>
        </p:txBody>
      </p:sp>
      <p:sp>
        <p:nvSpPr>
          <p:cNvPr id="2" name="Content Placeholder 1"/>
          <p:cNvSpPr>
            <a:spLocks noGrp="1"/>
          </p:cNvSpPr>
          <p:nvPr>
            <p:ph sz="half" idx="2"/>
          </p:nvPr>
        </p:nvSpPr>
        <p:spPr>
          <a:xfrm>
            <a:off x="2987824" y="1412875"/>
            <a:ext cx="5905351" cy="5040313"/>
          </a:xfrm>
        </p:spPr>
        <p:txBody>
          <a:bodyPr/>
          <a:lstStyle/>
          <a:p>
            <a:pPr marL="0" indent="0">
              <a:buNone/>
            </a:pPr>
            <a:endParaRPr lang="sl-SI" dirty="0"/>
          </a:p>
          <a:p>
            <a:pPr marL="0" indent="0">
              <a:buNone/>
            </a:pPr>
            <a:endParaRPr lang="sl-SI" dirty="0"/>
          </a:p>
          <a:p>
            <a:pPr marL="0" indent="0">
              <a:buNone/>
            </a:pPr>
            <a:endParaRPr lang="sl-SI" dirty="0"/>
          </a:p>
        </p:txBody>
      </p:sp>
    </p:spTree>
    <p:extLst>
      <p:ext uri="{BB962C8B-B14F-4D97-AF65-F5344CB8AC3E}">
        <p14:creationId xmlns:p14="http://schemas.microsoft.com/office/powerpoint/2010/main" val="2979606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l-SI" dirty="0" err="1"/>
              <a:t>mCOBISS</a:t>
            </a:r>
            <a:endParaRPr lang="sl-SI" dirty="0"/>
          </a:p>
        </p:txBody>
      </p:sp>
      <p:sp>
        <p:nvSpPr>
          <p:cNvPr id="6" name="Text Placeholder 5"/>
          <p:cNvSpPr>
            <a:spLocks noGrp="1"/>
          </p:cNvSpPr>
          <p:nvPr>
            <p:ph sz="half" idx="1"/>
          </p:nvPr>
        </p:nvSpPr>
        <p:spPr>
          <a:xfrm>
            <a:off x="323851" y="1412875"/>
            <a:ext cx="2735982" cy="5040313"/>
          </a:xfrm>
        </p:spPr>
        <p:txBody>
          <a:bodyPr/>
          <a:lstStyle/>
          <a:p>
            <a:pPr marL="0" lvl="0" indent="0">
              <a:buNone/>
            </a:pPr>
            <a:r>
              <a:rPr lang="en-GB" sz="1600" b="1" dirty="0" err="1">
                <a:solidFill>
                  <a:prstClr val="black"/>
                </a:solidFill>
              </a:rPr>
              <a:t>mCOBISS</a:t>
            </a:r>
            <a:endParaRPr lang="en-GB" sz="1600" b="1" dirty="0">
              <a:solidFill>
                <a:prstClr val="black"/>
              </a:solidFill>
            </a:endParaRPr>
          </a:p>
          <a:p>
            <a:pPr marL="0" lvl="0" indent="0">
              <a:buNone/>
            </a:pPr>
            <a:r>
              <a:rPr lang="en-GB" sz="1600" dirty="0">
                <a:solidFill>
                  <a:schemeClr val="bg1">
                    <a:lumMod val="50000"/>
                  </a:schemeClr>
                </a:solidFill>
              </a:rPr>
              <a:t>eBooks</a:t>
            </a:r>
          </a:p>
          <a:p>
            <a:pPr marL="0" indent="0">
              <a:buNone/>
            </a:pPr>
            <a:r>
              <a:rPr lang="en-GB" sz="1600" dirty="0">
                <a:solidFill>
                  <a:schemeClr val="bg1">
                    <a:lumMod val="50000"/>
                  </a:schemeClr>
                </a:solidFill>
              </a:rPr>
              <a:t>Mobile Library (</a:t>
            </a:r>
            <a:r>
              <a:rPr lang="en-GB" sz="1600" dirty="0" err="1">
                <a:solidFill>
                  <a:schemeClr val="bg1">
                    <a:lumMod val="50000"/>
                  </a:schemeClr>
                </a:solidFill>
              </a:rPr>
              <a:t>Bibliobus</a:t>
            </a:r>
            <a:r>
              <a:rPr lang="en-GB" sz="1600" dirty="0">
                <a:solidFill>
                  <a:schemeClr val="bg1">
                    <a:lumMod val="50000"/>
                  </a:schemeClr>
                </a:solidFill>
              </a:rPr>
              <a:t>) </a:t>
            </a:r>
          </a:p>
          <a:p>
            <a:pPr marL="0" lvl="0" indent="0">
              <a:buNone/>
            </a:pPr>
            <a:r>
              <a:rPr lang="en-GB" sz="1600" dirty="0">
                <a:solidFill>
                  <a:schemeClr val="bg1">
                    <a:lumMod val="50000"/>
                  </a:schemeClr>
                </a:solidFill>
              </a:rPr>
              <a:t>Hosting</a:t>
            </a:r>
          </a:p>
          <a:p>
            <a:pPr marL="0" lvl="0" indent="0">
              <a:buNone/>
            </a:pPr>
            <a:r>
              <a:rPr lang="en-GB" sz="1600" dirty="0">
                <a:solidFill>
                  <a:schemeClr val="bg1">
                    <a:lumMod val="50000"/>
                  </a:schemeClr>
                </a:solidFill>
              </a:rPr>
              <a:t>Ask a Librarian</a:t>
            </a:r>
          </a:p>
          <a:p>
            <a:pPr marL="0" indent="0">
              <a:buNone/>
            </a:pPr>
            <a:r>
              <a:rPr lang="en-GB" sz="1600" dirty="0">
                <a:solidFill>
                  <a:schemeClr val="bg1">
                    <a:lumMod val="50000"/>
                  </a:schemeClr>
                </a:solidFill>
              </a:rPr>
              <a:t>Journal OZ</a:t>
            </a:r>
          </a:p>
          <a:p>
            <a:pPr marL="0" indent="0">
              <a:buNone/>
            </a:pPr>
            <a:r>
              <a:rPr lang="en-GB" sz="1600" dirty="0">
                <a:solidFill>
                  <a:schemeClr val="bg1">
                    <a:lumMod val="50000"/>
                  </a:schemeClr>
                </a:solidFill>
              </a:rPr>
              <a:t>Foreign Databases &amp; Services</a:t>
            </a:r>
          </a:p>
          <a:p>
            <a:pPr marL="0" lvl="0" indent="0">
              <a:buNone/>
            </a:pPr>
            <a:r>
              <a:rPr lang="en-GB" sz="1600" dirty="0">
                <a:solidFill>
                  <a:schemeClr val="bg1">
                    <a:lumMod val="50000"/>
                  </a:schemeClr>
                </a:solidFill>
              </a:rPr>
              <a:t>Most Read Books</a:t>
            </a:r>
          </a:p>
          <a:p>
            <a:pPr marL="0" lvl="0" indent="0">
              <a:buNone/>
            </a:pPr>
            <a:r>
              <a:rPr lang="en-GB" sz="1600" dirty="0">
                <a:solidFill>
                  <a:schemeClr val="bg1">
                    <a:lumMod val="50000"/>
                  </a:schemeClr>
                </a:solidFill>
              </a:rPr>
              <a:t>Public Lending Rights Provision</a:t>
            </a:r>
          </a:p>
          <a:p>
            <a:pPr marL="0" lvl="0" indent="0">
              <a:buNone/>
            </a:pPr>
            <a:r>
              <a:rPr lang="en-GB" sz="1600" dirty="0">
                <a:solidFill>
                  <a:schemeClr val="bg1">
                    <a:lumMod val="50000"/>
                  </a:schemeClr>
                </a:solidFill>
              </a:rPr>
              <a:t>Social Networks</a:t>
            </a:r>
          </a:p>
          <a:p>
            <a:pPr marL="0" lvl="0" indent="0">
              <a:buNone/>
            </a:pPr>
            <a:r>
              <a:rPr lang="en-GB" sz="1600" dirty="0">
                <a:solidFill>
                  <a:schemeClr val="bg1">
                    <a:lumMod val="50000"/>
                  </a:schemeClr>
                </a:solidFill>
              </a:rPr>
              <a:t>Special Servers</a:t>
            </a:r>
          </a:p>
          <a:p>
            <a:pPr marL="0" lvl="0" indent="0">
              <a:buNone/>
            </a:pPr>
            <a:r>
              <a:rPr lang="en-GB" sz="1600" dirty="0" err="1">
                <a:solidFill>
                  <a:schemeClr val="bg1">
                    <a:lumMod val="50000"/>
                  </a:schemeClr>
                </a:solidFill>
              </a:rPr>
              <a:t>Libroam</a:t>
            </a:r>
            <a:endParaRPr lang="en-GB" sz="1600" dirty="0">
              <a:solidFill>
                <a:schemeClr val="bg1">
                  <a:lumMod val="50000"/>
                </a:schemeClr>
              </a:solidFill>
            </a:endParaRPr>
          </a:p>
          <a:p>
            <a:pPr marL="0" lvl="0" indent="0">
              <a:buNone/>
            </a:pPr>
            <a:r>
              <a:rPr lang="en-GB" sz="1600" dirty="0">
                <a:solidFill>
                  <a:schemeClr val="bg1">
                    <a:lumMod val="50000"/>
                  </a:schemeClr>
                </a:solidFill>
              </a:rPr>
              <a:t>COBISS AAI</a:t>
            </a:r>
          </a:p>
          <a:p>
            <a:pPr marL="0" indent="0">
              <a:buNone/>
            </a:pPr>
            <a:r>
              <a:rPr lang="en-GB" sz="1600" dirty="0">
                <a:solidFill>
                  <a:prstClr val="white">
                    <a:lumMod val="50000"/>
                  </a:prstClr>
                </a:solidFill>
              </a:rPr>
              <a:t>COBISS/</a:t>
            </a:r>
            <a:r>
              <a:rPr lang="en-GB" sz="1600" dirty="0" err="1">
                <a:solidFill>
                  <a:prstClr val="white">
                    <a:lumMod val="50000"/>
                  </a:prstClr>
                </a:solidFill>
              </a:rPr>
              <a:t>SciMet</a:t>
            </a:r>
            <a:endParaRPr lang="en-GB" sz="1600" dirty="0">
              <a:solidFill>
                <a:prstClr val="white">
                  <a:lumMod val="50000"/>
                </a:prstClr>
              </a:solidFill>
            </a:endParaRPr>
          </a:p>
          <a:p>
            <a:pPr marL="0" lvl="0" indent="0">
              <a:buNone/>
            </a:pPr>
            <a:r>
              <a:rPr lang="en-GB" sz="1600" dirty="0">
                <a:solidFill>
                  <a:schemeClr val="bg1">
                    <a:lumMod val="50000"/>
                  </a:schemeClr>
                </a:solidFill>
              </a:rPr>
              <a:t>Alternative Impact Metrics</a:t>
            </a:r>
          </a:p>
          <a:p>
            <a:pPr marL="0" indent="0">
              <a:buNone/>
            </a:pPr>
            <a:endParaRPr lang="sl-SI" dirty="0"/>
          </a:p>
        </p:txBody>
      </p:sp>
      <p:sp>
        <p:nvSpPr>
          <p:cNvPr id="2" name="Content Placeholder 1"/>
          <p:cNvSpPr>
            <a:spLocks noGrp="1"/>
          </p:cNvSpPr>
          <p:nvPr>
            <p:ph sz="half" idx="2"/>
          </p:nvPr>
        </p:nvSpPr>
        <p:spPr>
          <a:xfrm>
            <a:off x="2987824" y="1412875"/>
            <a:ext cx="5905351" cy="5040313"/>
          </a:xfrm>
        </p:spPr>
        <p:txBody>
          <a:bodyPr/>
          <a:lstStyle/>
          <a:p>
            <a:pPr marL="0" indent="0">
              <a:buNone/>
            </a:pPr>
            <a:r>
              <a:rPr lang="en-GB" dirty="0"/>
              <a:t>Virtual Library on mobile devices</a:t>
            </a:r>
          </a:p>
          <a:p>
            <a:pPr marL="0" indent="0">
              <a:buNone/>
            </a:pPr>
            <a:r>
              <a:rPr lang="en-GB" dirty="0"/>
              <a:t>Slovenia, Bosnia &amp; Herzegovina, Serbia</a:t>
            </a:r>
          </a:p>
          <a:p>
            <a:pPr marL="0" indent="0">
              <a:buNone/>
            </a:pPr>
            <a:endParaRPr lang="sl-SI" dirty="0"/>
          </a:p>
          <a:p>
            <a:pPr marL="0" indent="0">
              <a:buNone/>
            </a:pPr>
            <a:endParaRPr lang="sl-SI" dirty="0"/>
          </a:p>
          <a:p>
            <a:pPr marL="0" indent="0">
              <a:buNone/>
            </a:pPr>
            <a:endParaRPr lang="sl-SI"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2564904"/>
            <a:ext cx="5672924" cy="3888432"/>
          </a:xfrm>
          <a:prstGeom prst="rect">
            <a:avLst/>
          </a:prstGeom>
        </p:spPr>
      </p:pic>
    </p:spTree>
    <p:extLst>
      <p:ext uri="{BB962C8B-B14F-4D97-AF65-F5344CB8AC3E}">
        <p14:creationId xmlns:p14="http://schemas.microsoft.com/office/powerpoint/2010/main" val="3049381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eBooks</a:t>
            </a:r>
          </a:p>
        </p:txBody>
      </p:sp>
      <p:sp>
        <p:nvSpPr>
          <p:cNvPr id="6" name="Text Placeholder 5"/>
          <p:cNvSpPr>
            <a:spLocks noGrp="1"/>
          </p:cNvSpPr>
          <p:nvPr>
            <p:ph sz="half" idx="1"/>
          </p:nvPr>
        </p:nvSpPr>
        <p:spPr>
          <a:xfrm>
            <a:off x="323851" y="1412875"/>
            <a:ext cx="2735982" cy="5040313"/>
          </a:xfrm>
        </p:spPr>
        <p:txBody>
          <a:bodyPr/>
          <a:lstStyle/>
          <a:p>
            <a:pPr marL="0" lvl="0" indent="0">
              <a:buNone/>
            </a:pPr>
            <a:r>
              <a:rPr lang="en-GB" sz="1600" dirty="0" err="1">
                <a:solidFill>
                  <a:prstClr val="white">
                    <a:lumMod val="50000"/>
                  </a:prstClr>
                </a:solidFill>
              </a:rPr>
              <a:t>mCOBISS</a:t>
            </a:r>
            <a:endParaRPr lang="en-GB" sz="1600" dirty="0">
              <a:solidFill>
                <a:prstClr val="white">
                  <a:lumMod val="50000"/>
                </a:prstClr>
              </a:solidFill>
            </a:endParaRPr>
          </a:p>
          <a:p>
            <a:pPr marL="0" lvl="0" indent="0">
              <a:buNone/>
            </a:pPr>
            <a:r>
              <a:rPr lang="en-GB" sz="1600" b="1" dirty="0"/>
              <a:t>eBooks</a:t>
            </a:r>
          </a:p>
          <a:p>
            <a:pPr marL="0" indent="0">
              <a:buNone/>
            </a:pPr>
            <a:r>
              <a:rPr lang="en-GB" sz="1600" dirty="0">
                <a:solidFill>
                  <a:schemeClr val="bg1">
                    <a:lumMod val="50000"/>
                  </a:schemeClr>
                </a:solidFill>
              </a:rPr>
              <a:t>Mobile Library (</a:t>
            </a:r>
            <a:r>
              <a:rPr lang="en-GB" sz="1600" dirty="0" err="1">
                <a:solidFill>
                  <a:schemeClr val="bg1">
                    <a:lumMod val="50000"/>
                  </a:schemeClr>
                </a:solidFill>
              </a:rPr>
              <a:t>Bibliobus</a:t>
            </a:r>
            <a:r>
              <a:rPr lang="en-GB" sz="1600" dirty="0">
                <a:solidFill>
                  <a:schemeClr val="bg1">
                    <a:lumMod val="50000"/>
                  </a:schemeClr>
                </a:solidFill>
              </a:rPr>
              <a:t>) </a:t>
            </a:r>
          </a:p>
          <a:p>
            <a:pPr marL="0" lvl="0" indent="0">
              <a:buNone/>
            </a:pPr>
            <a:r>
              <a:rPr lang="en-GB" sz="1600" dirty="0">
                <a:solidFill>
                  <a:prstClr val="white">
                    <a:lumMod val="50000"/>
                  </a:prstClr>
                </a:solidFill>
              </a:rPr>
              <a:t>Hosting</a:t>
            </a:r>
          </a:p>
          <a:p>
            <a:pPr marL="0" lvl="0" indent="0">
              <a:buNone/>
            </a:pPr>
            <a:r>
              <a:rPr lang="en-GB" sz="1600" dirty="0">
                <a:solidFill>
                  <a:prstClr val="white">
                    <a:lumMod val="50000"/>
                  </a:prstClr>
                </a:solidFill>
              </a:rPr>
              <a:t>Ask a Librarian</a:t>
            </a:r>
          </a:p>
          <a:p>
            <a:pPr marL="0" lvl="0" indent="0">
              <a:buNone/>
            </a:pPr>
            <a:r>
              <a:rPr lang="en-GB" sz="1600" dirty="0">
                <a:solidFill>
                  <a:prstClr val="white">
                    <a:lumMod val="50000"/>
                  </a:prstClr>
                </a:solidFill>
              </a:rPr>
              <a:t>Journal OZ</a:t>
            </a:r>
          </a:p>
          <a:p>
            <a:pPr marL="0" lvl="0" indent="0">
              <a:buNone/>
            </a:pPr>
            <a:r>
              <a:rPr lang="en-GB" sz="1600" dirty="0">
                <a:solidFill>
                  <a:prstClr val="white">
                    <a:lumMod val="50000"/>
                  </a:prstClr>
                </a:solidFill>
              </a:rPr>
              <a:t>Foreign Databases &amp; Services</a:t>
            </a:r>
          </a:p>
          <a:p>
            <a:pPr marL="0" lvl="0" indent="0">
              <a:buNone/>
            </a:pPr>
            <a:r>
              <a:rPr lang="en-GB" sz="1600" dirty="0">
                <a:solidFill>
                  <a:prstClr val="white">
                    <a:lumMod val="50000"/>
                  </a:prstClr>
                </a:solidFill>
              </a:rPr>
              <a:t>Most Read Books</a:t>
            </a:r>
          </a:p>
          <a:p>
            <a:pPr marL="0" lvl="0" indent="0">
              <a:buNone/>
            </a:pPr>
            <a:r>
              <a:rPr lang="en-GB" sz="1600" dirty="0">
                <a:solidFill>
                  <a:prstClr val="white">
                    <a:lumMod val="50000"/>
                  </a:prstClr>
                </a:solidFill>
              </a:rPr>
              <a:t>Public Lending Rights Provision</a:t>
            </a:r>
          </a:p>
          <a:p>
            <a:pPr marL="0" lvl="0" indent="0">
              <a:buNone/>
            </a:pPr>
            <a:r>
              <a:rPr lang="en-GB" sz="1600" dirty="0">
                <a:solidFill>
                  <a:prstClr val="white">
                    <a:lumMod val="50000"/>
                  </a:prstClr>
                </a:solidFill>
              </a:rPr>
              <a:t>Social Networks</a:t>
            </a:r>
          </a:p>
          <a:p>
            <a:pPr marL="0" lvl="0" indent="0">
              <a:buNone/>
            </a:pPr>
            <a:r>
              <a:rPr lang="en-GB" sz="1600" dirty="0">
                <a:solidFill>
                  <a:prstClr val="white">
                    <a:lumMod val="50000"/>
                  </a:prstClr>
                </a:solidFill>
              </a:rPr>
              <a:t>Special Servers</a:t>
            </a:r>
          </a:p>
          <a:p>
            <a:pPr marL="0" lvl="0" indent="0">
              <a:buNone/>
            </a:pPr>
            <a:r>
              <a:rPr lang="en-GB" sz="1600" dirty="0" err="1">
                <a:solidFill>
                  <a:prstClr val="white">
                    <a:lumMod val="50000"/>
                  </a:prstClr>
                </a:solidFill>
              </a:rPr>
              <a:t>Libroam</a:t>
            </a:r>
            <a:endParaRPr lang="en-GB" sz="1600" dirty="0">
              <a:solidFill>
                <a:prstClr val="white">
                  <a:lumMod val="50000"/>
                </a:prstClr>
              </a:solidFill>
            </a:endParaRPr>
          </a:p>
          <a:p>
            <a:pPr marL="0" lvl="0" indent="0">
              <a:buNone/>
            </a:pPr>
            <a:r>
              <a:rPr lang="en-GB" sz="1600" dirty="0">
                <a:solidFill>
                  <a:prstClr val="white">
                    <a:lumMod val="50000"/>
                  </a:prstClr>
                </a:solidFill>
              </a:rPr>
              <a:t>COBISS AAI</a:t>
            </a:r>
          </a:p>
          <a:p>
            <a:pPr marL="0" indent="0">
              <a:buNone/>
            </a:pPr>
            <a:r>
              <a:rPr lang="en-GB" sz="1600" dirty="0">
                <a:solidFill>
                  <a:prstClr val="white">
                    <a:lumMod val="50000"/>
                  </a:prstClr>
                </a:solidFill>
              </a:rPr>
              <a:t>COBISS/</a:t>
            </a:r>
            <a:r>
              <a:rPr lang="en-GB" sz="1600" dirty="0" err="1">
                <a:solidFill>
                  <a:prstClr val="white">
                    <a:lumMod val="50000"/>
                  </a:prstClr>
                </a:solidFill>
              </a:rPr>
              <a:t>SciMet</a:t>
            </a:r>
            <a:endParaRPr lang="en-GB" sz="1600" dirty="0">
              <a:solidFill>
                <a:prstClr val="white">
                  <a:lumMod val="50000"/>
                </a:prstClr>
              </a:solidFill>
            </a:endParaRPr>
          </a:p>
          <a:p>
            <a:pPr marL="0" lvl="0" indent="0">
              <a:buNone/>
            </a:pPr>
            <a:r>
              <a:rPr lang="en-GB" sz="1600" dirty="0">
                <a:solidFill>
                  <a:prstClr val="white">
                    <a:lumMod val="50000"/>
                  </a:prstClr>
                </a:solidFill>
              </a:rPr>
              <a:t>Alternative Impact Metrics</a:t>
            </a:r>
          </a:p>
          <a:p>
            <a:pPr marL="0" indent="0">
              <a:buNone/>
            </a:pPr>
            <a:endParaRPr lang="sl-SI" dirty="0"/>
          </a:p>
          <a:p>
            <a:pPr marL="0" indent="0">
              <a:buNone/>
            </a:pPr>
            <a:endParaRPr lang="sl-SI" sz="1200" dirty="0"/>
          </a:p>
        </p:txBody>
      </p:sp>
      <p:sp>
        <p:nvSpPr>
          <p:cNvPr id="2" name="Content Placeholder 1"/>
          <p:cNvSpPr>
            <a:spLocks noGrp="1"/>
          </p:cNvSpPr>
          <p:nvPr>
            <p:ph sz="half" idx="2"/>
          </p:nvPr>
        </p:nvSpPr>
        <p:spPr>
          <a:xfrm>
            <a:off x="2987824" y="1412875"/>
            <a:ext cx="6156176" cy="5040313"/>
          </a:xfrm>
        </p:spPr>
        <p:txBody>
          <a:bodyPr/>
          <a:lstStyle/>
          <a:p>
            <a:pPr marL="0" indent="0">
              <a:buNone/>
            </a:pPr>
            <a:r>
              <a:rPr lang="en-GB" dirty="0"/>
              <a:t>Demand based on the user‘s point of view:</a:t>
            </a:r>
          </a:p>
          <a:p>
            <a:pPr marL="0" indent="0" algn="ctr">
              <a:buNone/>
            </a:pPr>
            <a:r>
              <a:rPr lang="en-GB" b="1" dirty="0"/>
              <a:t>No difference between paper and bits.</a:t>
            </a:r>
          </a:p>
          <a:p>
            <a:pPr marL="0" indent="0" algn="ctr">
              <a:buNone/>
            </a:pPr>
            <a:r>
              <a:rPr lang="en-GB" b="1" dirty="0"/>
              <a:t>Period.</a:t>
            </a:r>
          </a:p>
          <a:p>
            <a:pPr marL="0" indent="0">
              <a:buNone/>
            </a:pPr>
            <a:endParaRPr lang="sl-SI"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1984" y="2766604"/>
            <a:ext cx="5940152" cy="3874612"/>
          </a:xfrm>
          <a:prstGeom prst="rect">
            <a:avLst/>
          </a:prstGeom>
        </p:spPr>
      </p:pic>
      <p:sp>
        <p:nvSpPr>
          <p:cNvPr id="7" name="Rectangle 6"/>
          <p:cNvSpPr/>
          <p:nvPr/>
        </p:nvSpPr>
        <p:spPr>
          <a:xfrm>
            <a:off x="3131840" y="2996952"/>
            <a:ext cx="1728192" cy="3312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Oval 7"/>
          <p:cNvSpPr/>
          <p:nvPr/>
        </p:nvSpPr>
        <p:spPr>
          <a:xfrm>
            <a:off x="5364088" y="4163888"/>
            <a:ext cx="936104" cy="21042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Rounded Rectangle 8"/>
          <p:cNvSpPr/>
          <p:nvPr/>
        </p:nvSpPr>
        <p:spPr>
          <a:xfrm>
            <a:off x="6876256" y="2996952"/>
            <a:ext cx="2088232" cy="3312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TextBox 9"/>
          <p:cNvSpPr txBox="1"/>
          <p:nvPr/>
        </p:nvSpPr>
        <p:spPr>
          <a:xfrm>
            <a:off x="7281301" y="3501008"/>
            <a:ext cx="1278142" cy="523220"/>
          </a:xfrm>
          <a:prstGeom prst="rect">
            <a:avLst/>
          </a:prstGeom>
          <a:noFill/>
        </p:spPr>
        <p:txBody>
          <a:bodyPr wrap="square" rtlCol="0">
            <a:spAutoFit/>
          </a:bodyPr>
          <a:lstStyle/>
          <a:p>
            <a:r>
              <a:rPr lang="sl-SI" sz="2800" dirty="0"/>
              <a:t>COBISS</a:t>
            </a:r>
          </a:p>
        </p:txBody>
      </p:sp>
      <p:sp>
        <p:nvSpPr>
          <p:cNvPr id="11" name="TextBox 10"/>
          <p:cNvSpPr txBox="1"/>
          <p:nvPr/>
        </p:nvSpPr>
        <p:spPr>
          <a:xfrm>
            <a:off x="7164288" y="4653136"/>
            <a:ext cx="1656184" cy="1477328"/>
          </a:xfrm>
          <a:prstGeom prst="rect">
            <a:avLst/>
          </a:prstGeom>
          <a:noFill/>
        </p:spPr>
        <p:txBody>
          <a:bodyPr wrap="square" rtlCol="0">
            <a:spAutoFit/>
          </a:bodyPr>
          <a:lstStyle/>
          <a:p>
            <a:pPr algn="ctr"/>
            <a:r>
              <a:rPr lang="en-GB" dirty="0"/>
              <a:t>Databases</a:t>
            </a:r>
          </a:p>
          <a:p>
            <a:pPr algn="ctr"/>
            <a:r>
              <a:rPr lang="en-GB" dirty="0"/>
              <a:t>Catalogues</a:t>
            </a:r>
          </a:p>
          <a:p>
            <a:pPr algn="ctr"/>
            <a:r>
              <a:rPr lang="en-GB" dirty="0"/>
              <a:t>Servers</a:t>
            </a:r>
          </a:p>
          <a:p>
            <a:pPr algn="ctr"/>
            <a:r>
              <a:rPr lang="en-GB" dirty="0"/>
              <a:t>Transactions</a:t>
            </a:r>
          </a:p>
          <a:p>
            <a:pPr algn="ctr"/>
            <a:r>
              <a:rPr lang="sl-SI" dirty="0"/>
              <a:t>…</a:t>
            </a:r>
          </a:p>
        </p:txBody>
      </p:sp>
      <p:sp>
        <p:nvSpPr>
          <p:cNvPr id="12" name="TextBox 11"/>
          <p:cNvSpPr txBox="1"/>
          <p:nvPr/>
        </p:nvSpPr>
        <p:spPr>
          <a:xfrm>
            <a:off x="5157893" y="4937659"/>
            <a:ext cx="1368152" cy="461665"/>
          </a:xfrm>
          <a:prstGeom prst="rect">
            <a:avLst/>
          </a:prstGeom>
          <a:noFill/>
        </p:spPr>
        <p:txBody>
          <a:bodyPr wrap="square" rtlCol="0">
            <a:spAutoFit/>
            <a:scene3d>
              <a:camera prst="orthographicFront">
                <a:rot lat="0" lon="0" rev="5400000"/>
              </a:camera>
              <a:lightRig rig="threePt" dir="t"/>
            </a:scene3d>
          </a:bodyPr>
          <a:lstStyle/>
          <a:p>
            <a:r>
              <a:rPr lang="sl-SI" sz="2400" dirty="0" err="1"/>
              <a:t>Interface</a:t>
            </a:r>
            <a:endParaRPr lang="sl-SI" dirty="0"/>
          </a:p>
        </p:txBody>
      </p:sp>
      <p:sp>
        <p:nvSpPr>
          <p:cNvPr id="14" name="Rounded Rectangle 13"/>
          <p:cNvSpPr/>
          <p:nvPr/>
        </p:nvSpPr>
        <p:spPr>
          <a:xfrm>
            <a:off x="3203848" y="3045733"/>
            <a:ext cx="1576615" cy="978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Searching in OPAC</a:t>
            </a:r>
          </a:p>
          <a:p>
            <a:pPr algn="ctr"/>
            <a:r>
              <a:rPr lang="en-GB" dirty="0"/>
              <a:t>(paper</a:t>
            </a:r>
            <a:r>
              <a:rPr lang="sl-SI" dirty="0"/>
              <a:t>)</a:t>
            </a:r>
          </a:p>
        </p:txBody>
      </p:sp>
      <p:sp>
        <p:nvSpPr>
          <p:cNvPr id="17" name="Rounded Rectangle 16"/>
          <p:cNvSpPr/>
          <p:nvPr/>
        </p:nvSpPr>
        <p:spPr>
          <a:xfrm>
            <a:off x="3203848" y="4163888"/>
            <a:ext cx="1576615" cy="978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Searching in OPAC</a:t>
            </a:r>
          </a:p>
          <a:p>
            <a:pPr algn="ctr"/>
            <a:r>
              <a:rPr lang="en-GB" dirty="0"/>
              <a:t>(e-book)</a:t>
            </a:r>
          </a:p>
        </p:txBody>
      </p:sp>
      <p:sp>
        <p:nvSpPr>
          <p:cNvPr id="18" name="Rounded Rectangle 17"/>
          <p:cNvSpPr/>
          <p:nvPr/>
        </p:nvSpPr>
        <p:spPr>
          <a:xfrm>
            <a:off x="3203848" y="5300328"/>
            <a:ext cx="1576615" cy="978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Provider:</a:t>
            </a:r>
          </a:p>
          <a:p>
            <a:pPr algn="ctr"/>
            <a:r>
              <a:rPr lang="en-GB" dirty="0"/>
              <a:t>Searching</a:t>
            </a:r>
          </a:p>
          <a:p>
            <a:pPr algn="ctr"/>
            <a:r>
              <a:rPr lang="en-GB" dirty="0"/>
              <a:t>Transactions</a:t>
            </a:r>
          </a:p>
        </p:txBody>
      </p:sp>
      <p:cxnSp>
        <p:nvCxnSpPr>
          <p:cNvPr id="20" name="Straight Arrow Connector 19"/>
          <p:cNvCxnSpPr/>
          <p:nvPr/>
        </p:nvCxnSpPr>
        <p:spPr>
          <a:xfrm>
            <a:off x="4860032" y="3534980"/>
            <a:ext cx="20162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860032" y="5300328"/>
            <a:ext cx="504056" cy="4892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ight Arrow 24"/>
          <p:cNvSpPr/>
          <p:nvPr/>
        </p:nvSpPr>
        <p:spPr>
          <a:xfrm>
            <a:off x="6297609" y="4797152"/>
            <a:ext cx="576064" cy="1292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7" name="Right Arrow 26"/>
          <p:cNvSpPr/>
          <p:nvPr/>
        </p:nvSpPr>
        <p:spPr>
          <a:xfrm rot="10800000">
            <a:off x="6300191" y="5308258"/>
            <a:ext cx="576064" cy="1292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33" name="Elbow Connector 32"/>
          <p:cNvCxnSpPr/>
          <p:nvPr/>
        </p:nvCxnSpPr>
        <p:spPr>
          <a:xfrm flipV="1">
            <a:off x="4860032" y="3919264"/>
            <a:ext cx="504056" cy="48924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364088" y="3919264"/>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4860032" y="5643789"/>
            <a:ext cx="549889" cy="486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010738">
            <a:off x="6075198" y="4239576"/>
            <a:ext cx="921186" cy="160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7360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Mobile Library (</a:t>
            </a:r>
            <a:r>
              <a:rPr lang="en-GB" dirty="0" err="1"/>
              <a:t>Bibliobus</a:t>
            </a:r>
            <a:r>
              <a:rPr lang="en-GB" dirty="0"/>
              <a:t>) </a:t>
            </a:r>
          </a:p>
        </p:txBody>
      </p:sp>
      <p:sp>
        <p:nvSpPr>
          <p:cNvPr id="6" name="Text Placeholder 5"/>
          <p:cNvSpPr>
            <a:spLocks noGrp="1"/>
          </p:cNvSpPr>
          <p:nvPr>
            <p:ph sz="half" idx="1"/>
          </p:nvPr>
        </p:nvSpPr>
        <p:spPr>
          <a:xfrm>
            <a:off x="323851" y="1412875"/>
            <a:ext cx="2735982" cy="5040313"/>
          </a:xfrm>
        </p:spPr>
        <p:txBody>
          <a:bodyPr/>
          <a:lstStyle/>
          <a:p>
            <a:pPr marL="0" lvl="0" indent="0">
              <a:buNone/>
            </a:pPr>
            <a:r>
              <a:rPr lang="en-GB" sz="1600" dirty="0" err="1">
                <a:solidFill>
                  <a:prstClr val="white">
                    <a:lumMod val="50000"/>
                  </a:prstClr>
                </a:solidFill>
              </a:rPr>
              <a:t>mCOBISS</a:t>
            </a:r>
            <a:endParaRPr lang="en-GB" sz="1600" dirty="0">
              <a:solidFill>
                <a:prstClr val="white">
                  <a:lumMod val="50000"/>
                </a:prstClr>
              </a:solidFill>
            </a:endParaRPr>
          </a:p>
          <a:p>
            <a:pPr marL="0" lvl="0" indent="0">
              <a:buNone/>
            </a:pPr>
            <a:r>
              <a:rPr lang="en-GB" sz="1600" dirty="0">
                <a:solidFill>
                  <a:prstClr val="white">
                    <a:lumMod val="50000"/>
                  </a:prstClr>
                </a:solidFill>
              </a:rPr>
              <a:t>eBooks</a:t>
            </a:r>
          </a:p>
          <a:p>
            <a:pPr marL="0" lvl="0" indent="0">
              <a:buNone/>
            </a:pPr>
            <a:r>
              <a:rPr lang="en-GB" sz="1600" b="1" dirty="0"/>
              <a:t>Mobile Library (</a:t>
            </a:r>
            <a:r>
              <a:rPr lang="en-GB" sz="1600" b="1" dirty="0" err="1"/>
              <a:t>Bibliobus</a:t>
            </a:r>
            <a:r>
              <a:rPr lang="en-GB" sz="1600" b="1" dirty="0"/>
              <a:t>)</a:t>
            </a:r>
          </a:p>
          <a:p>
            <a:pPr marL="0" lvl="0" indent="0">
              <a:buNone/>
            </a:pPr>
            <a:r>
              <a:rPr lang="en-GB" sz="1600" dirty="0">
                <a:solidFill>
                  <a:prstClr val="white">
                    <a:lumMod val="50000"/>
                  </a:prstClr>
                </a:solidFill>
              </a:rPr>
              <a:t>Hosting</a:t>
            </a:r>
          </a:p>
          <a:p>
            <a:pPr marL="0" lvl="0" indent="0">
              <a:buNone/>
            </a:pPr>
            <a:r>
              <a:rPr lang="en-GB" sz="1600" dirty="0">
                <a:solidFill>
                  <a:prstClr val="white">
                    <a:lumMod val="50000"/>
                  </a:prstClr>
                </a:solidFill>
              </a:rPr>
              <a:t>Ask a Librarian</a:t>
            </a:r>
          </a:p>
          <a:p>
            <a:pPr marL="0" lvl="0" indent="0">
              <a:buNone/>
            </a:pPr>
            <a:r>
              <a:rPr lang="en-GB" sz="1600" dirty="0">
                <a:solidFill>
                  <a:prstClr val="white">
                    <a:lumMod val="50000"/>
                  </a:prstClr>
                </a:solidFill>
              </a:rPr>
              <a:t>Journal OZ</a:t>
            </a:r>
          </a:p>
          <a:p>
            <a:pPr marL="0" lvl="0" indent="0">
              <a:buNone/>
            </a:pPr>
            <a:r>
              <a:rPr lang="en-GB" sz="1600" dirty="0">
                <a:solidFill>
                  <a:prstClr val="white">
                    <a:lumMod val="50000"/>
                  </a:prstClr>
                </a:solidFill>
              </a:rPr>
              <a:t>Foreign Databases &amp; Services</a:t>
            </a:r>
          </a:p>
          <a:p>
            <a:pPr marL="0" lvl="0" indent="0">
              <a:buNone/>
            </a:pPr>
            <a:r>
              <a:rPr lang="en-GB" sz="1600" dirty="0">
                <a:solidFill>
                  <a:prstClr val="white">
                    <a:lumMod val="50000"/>
                  </a:prstClr>
                </a:solidFill>
              </a:rPr>
              <a:t>Most Read Books</a:t>
            </a:r>
          </a:p>
          <a:p>
            <a:pPr marL="0" lvl="0" indent="0">
              <a:buNone/>
            </a:pPr>
            <a:r>
              <a:rPr lang="en-GB" sz="1600" dirty="0">
                <a:solidFill>
                  <a:prstClr val="white">
                    <a:lumMod val="50000"/>
                  </a:prstClr>
                </a:solidFill>
              </a:rPr>
              <a:t>Public Lending Rights Provision</a:t>
            </a:r>
          </a:p>
          <a:p>
            <a:pPr marL="0" lvl="0" indent="0">
              <a:buNone/>
            </a:pPr>
            <a:r>
              <a:rPr lang="en-GB" sz="1600" dirty="0">
                <a:solidFill>
                  <a:prstClr val="white">
                    <a:lumMod val="50000"/>
                  </a:prstClr>
                </a:solidFill>
              </a:rPr>
              <a:t>Social Networks</a:t>
            </a:r>
          </a:p>
          <a:p>
            <a:pPr marL="0" lvl="0" indent="0">
              <a:buNone/>
            </a:pPr>
            <a:r>
              <a:rPr lang="en-GB" sz="1600" dirty="0">
                <a:solidFill>
                  <a:prstClr val="white">
                    <a:lumMod val="50000"/>
                  </a:prstClr>
                </a:solidFill>
              </a:rPr>
              <a:t>Special Servers</a:t>
            </a:r>
          </a:p>
          <a:p>
            <a:pPr marL="0" lvl="0" indent="0">
              <a:buNone/>
            </a:pPr>
            <a:r>
              <a:rPr lang="en-GB" sz="1600" dirty="0" err="1">
                <a:solidFill>
                  <a:prstClr val="white">
                    <a:lumMod val="50000"/>
                  </a:prstClr>
                </a:solidFill>
              </a:rPr>
              <a:t>Libroam</a:t>
            </a:r>
            <a:endParaRPr lang="en-GB" sz="1600" dirty="0">
              <a:solidFill>
                <a:prstClr val="white">
                  <a:lumMod val="50000"/>
                </a:prstClr>
              </a:solidFill>
            </a:endParaRPr>
          </a:p>
          <a:p>
            <a:pPr marL="0" lvl="0" indent="0">
              <a:buNone/>
            </a:pPr>
            <a:r>
              <a:rPr lang="en-GB" sz="1600" dirty="0">
                <a:solidFill>
                  <a:prstClr val="white">
                    <a:lumMod val="50000"/>
                  </a:prstClr>
                </a:solidFill>
              </a:rPr>
              <a:t>COBISS AAI</a:t>
            </a:r>
          </a:p>
          <a:p>
            <a:pPr marL="0" indent="0">
              <a:buNone/>
            </a:pPr>
            <a:r>
              <a:rPr lang="en-GB" sz="1600" dirty="0">
                <a:solidFill>
                  <a:prstClr val="white">
                    <a:lumMod val="50000"/>
                  </a:prstClr>
                </a:solidFill>
              </a:rPr>
              <a:t>COBISS/</a:t>
            </a:r>
            <a:r>
              <a:rPr lang="en-GB" sz="1600" dirty="0" err="1">
                <a:solidFill>
                  <a:prstClr val="white">
                    <a:lumMod val="50000"/>
                  </a:prstClr>
                </a:solidFill>
              </a:rPr>
              <a:t>SciMet</a:t>
            </a:r>
            <a:endParaRPr lang="en-GB" sz="1600" dirty="0">
              <a:solidFill>
                <a:prstClr val="white">
                  <a:lumMod val="50000"/>
                </a:prstClr>
              </a:solidFill>
            </a:endParaRPr>
          </a:p>
          <a:p>
            <a:pPr marL="0" lvl="0" indent="0">
              <a:buNone/>
            </a:pPr>
            <a:r>
              <a:rPr lang="en-GB" sz="1600" dirty="0">
                <a:solidFill>
                  <a:prstClr val="white">
                    <a:lumMod val="50000"/>
                  </a:prstClr>
                </a:solidFill>
              </a:rPr>
              <a:t>Alternative Impact Metrics</a:t>
            </a:r>
          </a:p>
          <a:p>
            <a:pPr marL="0" indent="0">
              <a:buNone/>
            </a:pPr>
            <a:endParaRPr lang="sl-SI" dirty="0"/>
          </a:p>
        </p:txBody>
      </p:sp>
      <p:sp>
        <p:nvSpPr>
          <p:cNvPr id="2" name="Content Placeholder 1"/>
          <p:cNvSpPr>
            <a:spLocks noGrp="1"/>
          </p:cNvSpPr>
          <p:nvPr>
            <p:ph sz="half" idx="2"/>
          </p:nvPr>
        </p:nvSpPr>
        <p:spPr>
          <a:xfrm>
            <a:off x="2987824" y="1412875"/>
            <a:ext cx="5905351" cy="5040313"/>
          </a:xfrm>
        </p:spPr>
        <p:txBody>
          <a:bodyPr/>
          <a:lstStyle/>
          <a:p>
            <a:pPr marL="0" indent="0">
              <a:buNone/>
            </a:pPr>
            <a:r>
              <a:rPr lang="en-GB" dirty="0"/>
              <a:t>Travelling library departments</a:t>
            </a:r>
          </a:p>
          <a:p>
            <a:pPr marL="0" indent="0">
              <a:buNone/>
            </a:pPr>
            <a:r>
              <a:rPr lang="en-GB" dirty="0"/>
              <a:t>Bring books to people</a:t>
            </a:r>
          </a:p>
          <a:p>
            <a:pPr marL="0" indent="0">
              <a:buNone/>
            </a:pPr>
            <a:r>
              <a:rPr lang="en-GB" dirty="0"/>
              <a:t>Rural areas</a:t>
            </a:r>
          </a:p>
          <a:p>
            <a:pPr marL="0" indent="0">
              <a:buNone/>
            </a:pPr>
            <a:endParaRPr lang="sl-SI" dirty="0"/>
          </a:p>
          <a:p>
            <a:pPr marL="0" indent="0">
              <a:buNone/>
            </a:pPr>
            <a:endParaRPr lang="sl-SI" dirty="0"/>
          </a:p>
          <a:p>
            <a:pPr marL="0" indent="0">
              <a:buNone/>
            </a:pPr>
            <a:endParaRPr lang="sl-SI" dirty="0"/>
          </a:p>
          <a:p>
            <a:pPr marL="0" indent="0">
              <a:buNone/>
            </a:pPr>
            <a:endParaRPr lang="sl-SI"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284984"/>
            <a:ext cx="6013794"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8793" y="5719539"/>
            <a:ext cx="788665" cy="315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2220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Hosting</a:t>
            </a:r>
          </a:p>
        </p:txBody>
      </p:sp>
      <p:sp>
        <p:nvSpPr>
          <p:cNvPr id="6" name="Text Placeholder 5"/>
          <p:cNvSpPr>
            <a:spLocks noGrp="1"/>
          </p:cNvSpPr>
          <p:nvPr>
            <p:ph sz="half" idx="1"/>
          </p:nvPr>
        </p:nvSpPr>
        <p:spPr>
          <a:xfrm>
            <a:off x="323851" y="1412875"/>
            <a:ext cx="2735982" cy="5040313"/>
          </a:xfrm>
        </p:spPr>
        <p:txBody>
          <a:bodyPr/>
          <a:lstStyle/>
          <a:p>
            <a:pPr marL="0" lvl="0" indent="0">
              <a:buNone/>
            </a:pPr>
            <a:r>
              <a:rPr lang="en-GB" sz="1600" dirty="0" err="1">
                <a:solidFill>
                  <a:prstClr val="white">
                    <a:lumMod val="50000"/>
                  </a:prstClr>
                </a:solidFill>
              </a:rPr>
              <a:t>mCOBISS</a:t>
            </a:r>
            <a:endParaRPr lang="en-GB" sz="1600" dirty="0">
              <a:solidFill>
                <a:prstClr val="white">
                  <a:lumMod val="50000"/>
                </a:prstClr>
              </a:solidFill>
            </a:endParaRPr>
          </a:p>
          <a:p>
            <a:pPr marL="0" lvl="0" indent="0">
              <a:buNone/>
            </a:pPr>
            <a:r>
              <a:rPr lang="en-GB" sz="1600" dirty="0">
                <a:solidFill>
                  <a:prstClr val="white">
                    <a:lumMod val="50000"/>
                  </a:prstClr>
                </a:solidFill>
              </a:rPr>
              <a:t>eBooks</a:t>
            </a:r>
          </a:p>
          <a:p>
            <a:pPr marL="0" indent="0">
              <a:buNone/>
            </a:pPr>
            <a:r>
              <a:rPr lang="en-GB" sz="1600" dirty="0">
                <a:solidFill>
                  <a:schemeClr val="bg1">
                    <a:lumMod val="50000"/>
                  </a:schemeClr>
                </a:solidFill>
              </a:rPr>
              <a:t>Mobile Library (</a:t>
            </a:r>
            <a:r>
              <a:rPr lang="en-GB" sz="1600" dirty="0" err="1">
                <a:solidFill>
                  <a:schemeClr val="bg1">
                    <a:lumMod val="50000"/>
                  </a:schemeClr>
                </a:solidFill>
              </a:rPr>
              <a:t>Bibliobus</a:t>
            </a:r>
            <a:r>
              <a:rPr lang="en-GB" sz="1600" dirty="0">
                <a:solidFill>
                  <a:schemeClr val="bg1">
                    <a:lumMod val="50000"/>
                  </a:schemeClr>
                </a:solidFill>
              </a:rPr>
              <a:t>) </a:t>
            </a:r>
          </a:p>
          <a:p>
            <a:pPr marL="0" lvl="0" indent="0">
              <a:buNone/>
            </a:pPr>
            <a:r>
              <a:rPr lang="en-GB" sz="1600" b="1" dirty="0"/>
              <a:t>Hosting</a:t>
            </a:r>
          </a:p>
          <a:p>
            <a:pPr marL="0" lvl="0" indent="0">
              <a:buNone/>
            </a:pPr>
            <a:r>
              <a:rPr lang="en-GB" sz="1600" dirty="0">
                <a:solidFill>
                  <a:prstClr val="white">
                    <a:lumMod val="50000"/>
                  </a:prstClr>
                </a:solidFill>
              </a:rPr>
              <a:t>Ask a Librarian</a:t>
            </a:r>
          </a:p>
          <a:p>
            <a:pPr marL="0" lvl="0" indent="0">
              <a:buNone/>
            </a:pPr>
            <a:r>
              <a:rPr lang="en-GB" sz="1600" dirty="0">
                <a:solidFill>
                  <a:prstClr val="white">
                    <a:lumMod val="50000"/>
                  </a:prstClr>
                </a:solidFill>
              </a:rPr>
              <a:t>Journal OZ</a:t>
            </a:r>
          </a:p>
          <a:p>
            <a:pPr marL="0" lvl="0" indent="0">
              <a:buNone/>
            </a:pPr>
            <a:r>
              <a:rPr lang="en-GB" sz="1600" dirty="0">
                <a:solidFill>
                  <a:prstClr val="white">
                    <a:lumMod val="50000"/>
                  </a:prstClr>
                </a:solidFill>
              </a:rPr>
              <a:t>Foreign Databases &amp; Services</a:t>
            </a:r>
          </a:p>
          <a:p>
            <a:pPr marL="0" lvl="0" indent="0">
              <a:buNone/>
            </a:pPr>
            <a:r>
              <a:rPr lang="en-GB" sz="1600" dirty="0">
                <a:solidFill>
                  <a:prstClr val="white">
                    <a:lumMod val="50000"/>
                  </a:prstClr>
                </a:solidFill>
              </a:rPr>
              <a:t>Most Read Books</a:t>
            </a:r>
          </a:p>
          <a:p>
            <a:pPr marL="0" lvl="0" indent="0">
              <a:buNone/>
            </a:pPr>
            <a:r>
              <a:rPr lang="en-GB" sz="1600" dirty="0">
                <a:solidFill>
                  <a:prstClr val="white">
                    <a:lumMod val="50000"/>
                  </a:prstClr>
                </a:solidFill>
              </a:rPr>
              <a:t>Public Lending Rights Provision</a:t>
            </a:r>
          </a:p>
          <a:p>
            <a:pPr marL="0" lvl="0" indent="0">
              <a:buNone/>
            </a:pPr>
            <a:r>
              <a:rPr lang="en-GB" sz="1600" dirty="0">
                <a:solidFill>
                  <a:prstClr val="white">
                    <a:lumMod val="50000"/>
                  </a:prstClr>
                </a:solidFill>
              </a:rPr>
              <a:t>Social Networks</a:t>
            </a:r>
          </a:p>
          <a:p>
            <a:pPr marL="0" lvl="0" indent="0">
              <a:buNone/>
            </a:pPr>
            <a:r>
              <a:rPr lang="en-GB" sz="1600" dirty="0">
                <a:solidFill>
                  <a:prstClr val="white">
                    <a:lumMod val="50000"/>
                  </a:prstClr>
                </a:solidFill>
              </a:rPr>
              <a:t>Special Servers</a:t>
            </a:r>
          </a:p>
          <a:p>
            <a:pPr marL="0" lvl="0" indent="0">
              <a:buNone/>
            </a:pPr>
            <a:r>
              <a:rPr lang="en-GB" sz="1600" dirty="0" err="1">
                <a:solidFill>
                  <a:prstClr val="white">
                    <a:lumMod val="50000"/>
                  </a:prstClr>
                </a:solidFill>
              </a:rPr>
              <a:t>Libroam</a:t>
            </a:r>
            <a:endParaRPr lang="en-GB" sz="1600" dirty="0">
              <a:solidFill>
                <a:prstClr val="white">
                  <a:lumMod val="50000"/>
                </a:prstClr>
              </a:solidFill>
            </a:endParaRPr>
          </a:p>
          <a:p>
            <a:pPr marL="0" lvl="0" indent="0">
              <a:buNone/>
            </a:pPr>
            <a:r>
              <a:rPr lang="en-GB" sz="1600" dirty="0">
                <a:solidFill>
                  <a:prstClr val="white">
                    <a:lumMod val="50000"/>
                  </a:prstClr>
                </a:solidFill>
              </a:rPr>
              <a:t>COBISS AAI</a:t>
            </a:r>
          </a:p>
          <a:p>
            <a:pPr marL="0" indent="0">
              <a:buNone/>
            </a:pPr>
            <a:r>
              <a:rPr lang="en-GB" sz="1600" dirty="0">
                <a:solidFill>
                  <a:prstClr val="white">
                    <a:lumMod val="50000"/>
                  </a:prstClr>
                </a:solidFill>
              </a:rPr>
              <a:t>COBISS/</a:t>
            </a:r>
            <a:r>
              <a:rPr lang="en-GB" sz="1600" dirty="0" err="1">
                <a:solidFill>
                  <a:prstClr val="white">
                    <a:lumMod val="50000"/>
                  </a:prstClr>
                </a:solidFill>
              </a:rPr>
              <a:t>SciMet</a:t>
            </a:r>
            <a:endParaRPr lang="en-GB" sz="1600" dirty="0">
              <a:solidFill>
                <a:prstClr val="white">
                  <a:lumMod val="50000"/>
                </a:prstClr>
              </a:solidFill>
            </a:endParaRPr>
          </a:p>
          <a:p>
            <a:pPr marL="0" lvl="0" indent="0">
              <a:buNone/>
            </a:pPr>
            <a:r>
              <a:rPr lang="en-GB" sz="1600" dirty="0">
                <a:solidFill>
                  <a:prstClr val="white">
                    <a:lumMod val="50000"/>
                  </a:prstClr>
                </a:solidFill>
              </a:rPr>
              <a:t>Alternative Impact Metrics</a:t>
            </a:r>
          </a:p>
          <a:p>
            <a:pPr marL="0" indent="0">
              <a:buNone/>
            </a:pPr>
            <a:endParaRPr lang="sl-SI" dirty="0"/>
          </a:p>
        </p:txBody>
      </p:sp>
      <p:sp>
        <p:nvSpPr>
          <p:cNvPr id="2" name="Content Placeholder 1"/>
          <p:cNvSpPr>
            <a:spLocks noGrp="1"/>
          </p:cNvSpPr>
          <p:nvPr>
            <p:ph sz="half" idx="2"/>
          </p:nvPr>
        </p:nvSpPr>
        <p:spPr>
          <a:xfrm>
            <a:off x="2987824" y="1412875"/>
            <a:ext cx="6156176" cy="5040313"/>
          </a:xfrm>
        </p:spPr>
        <p:txBody>
          <a:bodyPr/>
          <a:lstStyle/>
          <a:p>
            <a:pPr marL="0" indent="0">
              <a:buNone/>
            </a:pPr>
            <a:r>
              <a:rPr lang="en-GB" dirty="0"/>
              <a:t>Cloud (in fact, it‘s underground </a:t>
            </a:r>
            <a:r>
              <a:rPr lang="en-GB" dirty="0">
                <a:sym typeface="Wingdings" panose="05000000000000000000" pitchFamily="2" charset="2"/>
              </a:rPr>
              <a:t>)</a:t>
            </a:r>
            <a:endParaRPr lang="en-GB" dirty="0"/>
          </a:p>
          <a:p>
            <a:pPr marL="0" indent="0">
              <a:buNone/>
            </a:pPr>
            <a:r>
              <a:rPr lang="en-GB" dirty="0"/>
              <a:t>Sophisticated up-to-date data centre</a:t>
            </a:r>
          </a:p>
          <a:p>
            <a:pPr marL="0" indent="0">
              <a:buNone/>
            </a:pPr>
            <a:r>
              <a:rPr lang="en-GB" dirty="0"/>
              <a:t>Data duplications and backups</a:t>
            </a:r>
          </a:p>
          <a:p>
            <a:pPr marL="0" indent="0">
              <a:buNone/>
            </a:pPr>
            <a:r>
              <a:rPr lang="en-GB" dirty="0"/>
              <a:t>System SW environment, 3</a:t>
            </a:r>
            <a:r>
              <a:rPr lang="en-GB" baseline="30000" dirty="0"/>
              <a:t>rd</a:t>
            </a:r>
            <a:r>
              <a:rPr lang="en-GB" dirty="0"/>
              <a:t> party SW, licensing</a:t>
            </a:r>
          </a:p>
          <a:p>
            <a:pPr marL="0" indent="0">
              <a:buNone/>
            </a:pPr>
            <a:endParaRPr lang="sl-SI" dirty="0"/>
          </a:p>
          <a:p>
            <a:pPr marL="0" indent="0">
              <a:buNone/>
            </a:pPr>
            <a:endParaRPr lang="sl-SI" dirty="0"/>
          </a:p>
          <a:p>
            <a:pPr marL="0" indent="0">
              <a:buNone/>
            </a:pPr>
            <a:endParaRPr lang="sl-SI" dirty="0"/>
          </a:p>
          <a:p>
            <a:pPr marL="0" indent="0">
              <a:buNone/>
            </a:pPr>
            <a:endParaRPr lang="sl-SI" dirty="0"/>
          </a:p>
        </p:txBody>
      </p:sp>
      <p:pic>
        <p:nvPicPr>
          <p:cNvPr id="7" name="Picture 2" descr="\\intdc2\RedirDoc$\Zebec\Moji dokumenti\COBISS2016\foto rc\New folder\20161115_1550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3198030"/>
            <a:ext cx="4448084" cy="333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303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l-SI" dirty="0"/>
              <a:t>Ask a Librarian</a:t>
            </a:r>
          </a:p>
        </p:txBody>
      </p:sp>
      <p:sp>
        <p:nvSpPr>
          <p:cNvPr id="6" name="Text Placeholder 5"/>
          <p:cNvSpPr>
            <a:spLocks noGrp="1"/>
          </p:cNvSpPr>
          <p:nvPr>
            <p:ph sz="half" idx="1"/>
          </p:nvPr>
        </p:nvSpPr>
        <p:spPr>
          <a:xfrm>
            <a:off x="323528" y="1378793"/>
            <a:ext cx="2735982" cy="5040313"/>
          </a:xfrm>
        </p:spPr>
        <p:txBody>
          <a:bodyPr/>
          <a:lstStyle/>
          <a:p>
            <a:pPr marL="0" lvl="0" indent="0">
              <a:buNone/>
            </a:pPr>
            <a:r>
              <a:rPr lang="en-GB" sz="1600" dirty="0" err="1">
                <a:solidFill>
                  <a:prstClr val="white">
                    <a:lumMod val="50000"/>
                  </a:prstClr>
                </a:solidFill>
              </a:rPr>
              <a:t>mCOBISS</a:t>
            </a:r>
            <a:endParaRPr lang="en-GB" sz="1600" dirty="0">
              <a:solidFill>
                <a:prstClr val="white">
                  <a:lumMod val="50000"/>
                </a:prstClr>
              </a:solidFill>
            </a:endParaRPr>
          </a:p>
          <a:p>
            <a:pPr marL="0" lvl="0" indent="0">
              <a:buNone/>
            </a:pPr>
            <a:r>
              <a:rPr lang="en-GB" sz="1600" dirty="0">
                <a:solidFill>
                  <a:prstClr val="white">
                    <a:lumMod val="50000"/>
                  </a:prstClr>
                </a:solidFill>
              </a:rPr>
              <a:t>eBooks</a:t>
            </a:r>
          </a:p>
          <a:p>
            <a:pPr marL="0" indent="0">
              <a:buNone/>
            </a:pPr>
            <a:r>
              <a:rPr lang="en-GB" sz="1600" dirty="0">
                <a:solidFill>
                  <a:schemeClr val="bg1">
                    <a:lumMod val="50000"/>
                  </a:schemeClr>
                </a:solidFill>
              </a:rPr>
              <a:t>Mobile Library (</a:t>
            </a:r>
            <a:r>
              <a:rPr lang="en-GB" sz="1600" dirty="0" err="1">
                <a:solidFill>
                  <a:schemeClr val="bg1">
                    <a:lumMod val="50000"/>
                  </a:schemeClr>
                </a:solidFill>
              </a:rPr>
              <a:t>Bibliobus</a:t>
            </a:r>
            <a:r>
              <a:rPr lang="en-GB" sz="1600" dirty="0">
                <a:solidFill>
                  <a:schemeClr val="bg1">
                    <a:lumMod val="50000"/>
                  </a:schemeClr>
                </a:solidFill>
              </a:rPr>
              <a:t>) </a:t>
            </a:r>
          </a:p>
          <a:p>
            <a:pPr marL="0" lvl="0" indent="0">
              <a:buNone/>
            </a:pPr>
            <a:r>
              <a:rPr lang="en-GB" sz="1600" dirty="0">
                <a:solidFill>
                  <a:prstClr val="white">
                    <a:lumMod val="50000"/>
                  </a:prstClr>
                </a:solidFill>
              </a:rPr>
              <a:t>Hosting</a:t>
            </a:r>
          </a:p>
          <a:p>
            <a:pPr marL="0" lvl="0" indent="0">
              <a:buNone/>
            </a:pPr>
            <a:r>
              <a:rPr lang="en-GB" sz="1600" b="1" dirty="0"/>
              <a:t>Ask Librarian</a:t>
            </a:r>
          </a:p>
          <a:p>
            <a:pPr marL="0" lvl="0" indent="0">
              <a:buNone/>
            </a:pPr>
            <a:r>
              <a:rPr lang="en-GB" sz="1600" dirty="0">
                <a:solidFill>
                  <a:prstClr val="white">
                    <a:lumMod val="50000"/>
                  </a:prstClr>
                </a:solidFill>
              </a:rPr>
              <a:t>Journal OZ</a:t>
            </a:r>
          </a:p>
          <a:p>
            <a:pPr marL="0" lvl="0" indent="0">
              <a:buNone/>
            </a:pPr>
            <a:r>
              <a:rPr lang="en-GB" sz="1600" dirty="0">
                <a:solidFill>
                  <a:prstClr val="white">
                    <a:lumMod val="50000"/>
                  </a:prstClr>
                </a:solidFill>
              </a:rPr>
              <a:t>Foreign Databases &amp; Services</a:t>
            </a:r>
          </a:p>
          <a:p>
            <a:pPr marL="0" lvl="0" indent="0">
              <a:buNone/>
            </a:pPr>
            <a:r>
              <a:rPr lang="en-GB" sz="1600" dirty="0">
                <a:solidFill>
                  <a:prstClr val="white">
                    <a:lumMod val="50000"/>
                  </a:prstClr>
                </a:solidFill>
              </a:rPr>
              <a:t>Most Read Books</a:t>
            </a:r>
          </a:p>
          <a:p>
            <a:pPr marL="0" lvl="0" indent="0">
              <a:buNone/>
            </a:pPr>
            <a:r>
              <a:rPr lang="en-GB" sz="1600" dirty="0">
                <a:solidFill>
                  <a:prstClr val="white">
                    <a:lumMod val="50000"/>
                  </a:prstClr>
                </a:solidFill>
              </a:rPr>
              <a:t>Public Lending Rights Provision</a:t>
            </a:r>
          </a:p>
          <a:p>
            <a:pPr marL="0" lvl="0" indent="0">
              <a:buNone/>
            </a:pPr>
            <a:r>
              <a:rPr lang="en-GB" sz="1600" dirty="0">
                <a:solidFill>
                  <a:prstClr val="white">
                    <a:lumMod val="50000"/>
                  </a:prstClr>
                </a:solidFill>
              </a:rPr>
              <a:t>Social Networks</a:t>
            </a:r>
          </a:p>
          <a:p>
            <a:pPr marL="0" lvl="0" indent="0">
              <a:buNone/>
            </a:pPr>
            <a:r>
              <a:rPr lang="en-GB" sz="1600" dirty="0">
                <a:solidFill>
                  <a:prstClr val="white">
                    <a:lumMod val="50000"/>
                  </a:prstClr>
                </a:solidFill>
              </a:rPr>
              <a:t>Special Servers</a:t>
            </a:r>
          </a:p>
          <a:p>
            <a:pPr marL="0" lvl="0" indent="0">
              <a:buNone/>
            </a:pPr>
            <a:r>
              <a:rPr lang="en-GB" sz="1600" dirty="0" err="1">
                <a:solidFill>
                  <a:prstClr val="white">
                    <a:lumMod val="50000"/>
                  </a:prstClr>
                </a:solidFill>
              </a:rPr>
              <a:t>Libroam</a:t>
            </a:r>
            <a:endParaRPr lang="en-GB" sz="1600" dirty="0">
              <a:solidFill>
                <a:prstClr val="white">
                  <a:lumMod val="50000"/>
                </a:prstClr>
              </a:solidFill>
            </a:endParaRPr>
          </a:p>
          <a:p>
            <a:pPr marL="0" lvl="0" indent="0">
              <a:buNone/>
            </a:pPr>
            <a:r>
              <a:rPr lang="en-GB" sz="1600" dirty="0">
                <a:solidFill>
                  <a:prstClr val="white">
                    <a:lumMod val="50000"/>
                  </a:prstClr>
                </a:solidFill>
              </a:rPr>
              <a:t>COBISS AAI</a:t>
            </a:r>
          </a:p>
          <a:p>
            <a:pPr marL="0" indent="0">
              <a:buNone/>
            </a:pPr>
            <a:r>
              <a:rPr lang="en-GB" sz="1600" dirty="0">
                <a:solidFill>
                  <a:prstClr val="white">
                    <a:lumMod val="50000"/>
                  </a:prstClr>
                </a:solidFill>
              </a:rPr>
              <a:t>COBISS/</a:t>
            </a:r>
            <a:r>
              <a:rPr lang="en-GB" sz="1600" dirty="0" err="1">
                <a:solidFill>
                  <a:prstClr val="white">
                    <a:lumMod val="50000"/>
                  </a:prstClr>
                </a:solidFill>
              </a:rPr>
              <a:t>SciMet</a:t>
            </a:r>
            <a:endParaRPr lang="en-GB" sz="1600" dirty="0">
              <a:solidFill>
                <a:prstClr val="white">
                  <a:lumMod val="50000"/>
                </a:prstClr>
              </a:solidFill>
            </a:endParaRPr>
          </a:p>
          <a:p>
            <a:pPr marL="0" lvl="0" indent="0">
              <a:buNone/>
            </a:pPr>
            <a:r>
              <a:rPr lang="en-GB" sz="1600" dirty="0">
                <a:solidFill>
                  <a:prstClr val="white">
                    <a:lumMod val="50000"/>
                  </a:prstClr>
                </a:solidFill>
              </a:rPr>
              <a:t>Alternative impact metrics</a:t>
            </a:r>
          </a:p>
          <a:p>
            <a:pPr marL="0" indent="0">
              <a:buNone/>
            </a:pPr>
            <a:endParaRPr lang="en-GB" sz="1200" dirty="0"/>
          </a:p>
        </p:txBody>
      </p:sp>
      <p:sp>
        <p:nvSpPr>
          <p:cNvPr id="2" name="Content Placeholder 1"/>
          <p:cNvSpPr>
            <a:spLocks noGrp="1"/>
          </p:cNvSpPr>
          <p:nvPr>
            <p:ph sz="half" idx="2"/>
          </p:nvPr>
        </p:nvSpPr>
        <p:spPr>
          <a:xfrm>
            <a:off x="2987824" y="1412875"/>
            <a:ext cx="6156176" cy="5040313"/>
          </a:xfrm>
        </p:spPr>
        <p:txBody>
          <a:bodyPr/>
          <a:lstStyle/>
          <a:p>
            <a:pPr marL="0" indent="0">
              <a:buNone/>
            </a:pPr>
            <a:r>
              <a:rPr lang="en-GB" dirty="0"/>
              <a:t>Free online reference service</a:t>
            </a:r>
          </a:p>
          <a:p>
            <a:pPr marL="0" indent="0">
              <a:buNone/>
            </a:pPr>
            <a:r>
              <a:rPr lang="en-GB" dirty="0"/>
              <a:t>Real-time chat or e-mail</a:t>
            </a:r>
          </a:p>
          <a:p>
            <a:pPr marL="0" indent="0">
              <a:buNone/>
            </a:pPr>
            <a:r>
              <a:rPr lang="en-GB" dirty="0"/>
              <a:t>Replies within 24 hours</a:t>
            </a:r>
          </a:p>
          <a:p>
            <a:pPr marL="0" indent="0">
              <a:buNone/>
            </a:pPr>
            <a:r>
              <a:rPr lang="en-US" dirty="0"/>
              <a:t>Assistance</a:t>
            </a:r>
            <a:r>
              <a:rPr lang="sl-SI" dirty="0"/>
              <a:t>: </a:t>
            </a:r>
            <a:r>
              <a:rPr lang="en-US" dirty="0"/>
              <a:t>specially trained</a:t>
            </a:r>
            <a:r>
              <a:rPr lang="sl-SI" dirty="0"/>
              <a:t> </a:t>
            </a:r>
            <a:r>
              <a:rPr lang="en-US" dirty="0"/>
              <a:t>librarians</a:t>
            </a:r>
            <a:r>
              <a:rPr lang="sl-SI" dirty="0"/>
              <a:t> </a:t>
            </a:r>
            <a:r>
              <a:rPr lang="en-GB" dirty="0"/>
              <a:t>and</a:t>
            </a:r>
            <a:r>
              <a:rPr lang="sl-SI" dirty="0"/>
              <a:t>        </a:t>
            </a:r>
            <a:r>
              <a:rPr lang="en-US" dirty="0"/>
              <a:t>information professionals </a:t>
            </a:r>
            <a:r>
              <a:rPr lang="sl-SI" dirty="0"/>
              <a:t>(IZUM and </a:t>
            </a:r>
            <a:r>
              <a:rPr lang="en-GB" dirty="0"/>
              <a:t>participating libraries</a:t>
            </a:r>
            <a:r>
              <a:rPr lang="sl-SI" dirty="0"/>
              <a:t>)</a:t>
            </a:r>
          </a:p>
          <a:p>
            <a:pPr marL="0" indent="0">
              <a:buNone/>
            </a:pPr>
            <a:r>
              <a:rPr lang="en-GB" dirty="0"/>
              <a:t>Supported by </a:t>
            </a:r>
            <a:r>
              <a:rPr lang="en-GB" dirty="0" err="1"/>
              <a:t>QuestionPoint</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3663026"/>
            <a:ext cx="4409728" cy="275608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793" y="4581128"/>
            <a:ext cx="3172329" cy="1693962"/>
          </a:xfrm>
          <a:prstGeom prst="rect">
            <a:avLst/>
          </a:prstGeom>
        </p:spPr>
      </p:pic>
    </p:spTree>
    <p:extLst>
      <p:ext uri="{BB962C8B-B14F-4D97-AF65-F5344CB8AC3E}">
        <p14:creationId xmlns:p14="http://schemas.microsoft.com/office/powerpoint/2010/main" val="3101477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Journal OZ</a:t>
            </a:r>
          </a:p>
        </p:txBody>
      </p:sp>
      <p:sp>
        <p:nvSpPr>
          <p:cNvPr id="6" name="Text Placeholder 5"/>
          <p:cNvSpPr>
            <a:spLocks noGrp="1"/>
          </p:cNvSpPr>
          <p:nvPr>
            <p:ph sz="half" idx="1"/>
          </p:nvPr>
        </p:nvSpPr>
        <p:spPr>
          <a:xfrm>
            <a:off x="323851" y="1412875"/>
            <a:ext cx="2735982" cy="5040313"/>
          </a:xfrm>
        </p:spPr>
        <p:txBody>
          <a:bodyPr/>
          <a:lstStyle/>
          <a:p>
            <a:pPr marL="0" lvl="0" indent="0">
              <a:buNone/>
            </a:pPr>
            <a:r>
              <a:rPr lang="en-GB" sz="1600" dirty="0" err="1">
                <a:solidFill>
                  <a:prstClr val="white">
                    <a:lumMod val="50000"/>
                  </a:prstClr>
                </a:solidFill>
              </a:rPr>
              <a:t>mCOBISS</a:t>
            </a:r>
            <a:endParaRPr lang="en-GB" sz="1600" dirty="0">
              <a:solidFill>
                <a:prstClr val="white">
                  <a:lumMod val="50000"/>
                </a:prstClr>
              </a:solidFill>
            </a:endParaRPr>
          </a:p>
          <a:p>
            <a:pPr marL="0" lvl="0" indent="0">
              <a:buNone/>
            </a:pPr>
            <a:r>
              <a:rPr lang="en-GB" sz="1600" dirty="0">
                <a:solidFill>
                  <a:prstClr val="white">
                    <a:lumMod val="50000"/>
                  </a:prstClr>
                </a:solidFill>
              </a:rPr>
              <a:t>eBooks</a:t>
            </a:r>
          </a:p>
          <a:p>
            <a:pPr marL="0" indent="0">
              <a:buNone/>
            </a:pPr>
            <a:r>
              <a:rPr lang="en-GB" sz="1600" dirty="0">
                <a:solidFill>
                  <a:schemeClr val="bg1">
                    <a:lumMod val="50000"/>
                  </a:schemeClr>
                </a:solidFill>
              </a:rPr>
              <a:t>Mobile Library (</a:t>
            </a:r>
            <a:r>
              <a:rPr lang="en-GB" sz="1600" dirty="0" err="1">
                <a:solidFill>
                  <a:schemeClr val="bg1">
                    <a:lumMod val="50000"/>
                  </a:schemeClr>
                </a:solidFill>
              </a:rPr>
              <a:t>Bibliobus</a:t>
            </a:r>
            <a:r>
              <a:rPr lang="en-GB" sz="1600" dirty="0">
                <a:solidFill>
                  <a:schemeClr val="bg1">
                    <a:lumMod val="50000"/>
                  </a:schemeClr>
                </a:solidFill>
              </a:rPr>
              <a:t>) </a:t>
            </a:r>
          </a:p>
          <a:p>
            <a:pPr marL="0" lvl="0" indent="0">
              <a:buNone/>
            </a:pPr>
            <a:r>
              <a:rPr lang="en-GB" sz="1600" dirty="0">
                <a:solidFill>
                  <a:prstClr val="white">
                    <a:lumMod val="50000"/>
                  </a:prstClr>
                </a:solidFill>
              </a:rPr>
              <a:t>Hosting</a:t>
            </a:r>
          </a:p>
          <a:p>
            <a:pPr marL="0" lvl="0" indent="0">
              <a:buNone/>
            </a:pPr>
            <a:r>
              <a:rPr lang="en-GB" sz="1600" dirty="0">
                <a:solidFill>
                  <a:prstClr val="white">
                    <a:lumMod val="50000"/>
                  </a:prstClr>
                </a:solidFill>
              </a:rPr>
              <a:t>Ask a Librarian</a:t>
            </a:r>
          </a:p>
          <a:p>
            <a:pPr marL="0" lvl="0" indent="0">
              <a:buNone/>
            </a:pPr>
            <a:r>
              <a:rPr lang="en-GB" sz="1600" b="1" dirty="0"/>
              <a:t>Journal OZ</a:t>
            </a:r>
          </a:p>
          <a:p>
            <a:pPr marL="0" lvl="0" indent="0">
              <a:buNone/>
            </a:pPr>
            <a:r>
              <a:rPr lang="en-GB" sz="1600" dirty="0">
                <a:solidFill>
                  <a:prstClr val="white">
                    <a:lumMod val="50000"/>
                  </a:prstClr>
                </a:solidFill>
              </a:rPr>
              <a:t>Foreign Databases &amp; Services</a:t>
            </a:r>
          </a:p>
          <a:p>
            <a:pPr marL="0" lvl="0" indent="0">
              <a:buNone/>
            </a:pPr>
            <a:r>
              <a:rPr lang="en-GB" sz="1600" dirty="0">
                <a:solidFill>
                  <a:prstClr val="white">
                    <a:lumMod val="50000"/>
                  </a:prstClr>
                </a:solidFill>
              </a:rPr>
              <a:t>Most Read Books</a:t>
            </a:r>
          </a:p>
          <a:p>
            <a:pPr marL="0" lvl="0" indent="0">
              <a:buNone/>
            </a:pPr>
            <a:r>
              <a:rPr lang="en-GB" sz="1600" dirty="0">
                <a:solidFill>
                  <a:prstClr val="white">
                    <a:lumMod val="50000"/>
                  </a:prstClr>
                </a:solidFill>
              </a:rPr>
              <a:t>Public Lending Rights Provision</a:t>
            </a:r>
          </a:p>
          <a:p>
            <a:pPr marL="0" lvl="0" indent="0">
              <a:buNone/>
            </a:pPr>
            <a:r>
              <a:rPr lang="en-GB" sz="1600" dirty="0">
                <a:solidFill>
                  <a:prstClr val="white">
                    <a:lumMod val="50000"/>
                  </a:prstClr>
                </a:solidFill>
              </a:rPr>
              <a:t>Social Networks</a:t>
            </a:r>
          </a:p>
          <a:p>
            <a:pPr marL="0" lvl="0" indent="0">
              <a:buNone/>
            </a:pPr>
            <a:r>
              <a:rPr lang="en-GB" sz="1600" dirty="0">
                <a:solidFill>
                  <a:prstClr val="white">
                    <a:lumMod val="50000"/>
                  </a:prstClr>
                </a:solidFill>
              </a:rPr>
              <a:t>Special Servers</a:t>
            </a:r>
          </a:p>
          <a:p>
            <a:pPr marL="0" lvl="0" indent="0">
              <a:buNone/>
            </a:pPr>
            <a:r>
              <a:rPr lang="en-GB" sz="1600" dirty="0" err="1">
                <a:solidFill>
                  <a:prstClr val="white">
                    <a:lumMod val="50000"/>
                  </a:prstClr>
                </a:solidFill>
              </a:rPr>
              <a:t>Libroam</a:t>
            </a:r>
            <a:endParaRPr lang="en-GB" sz="1600" dirty="0">
              <a:solidFill>
                <a:prstClr val="white">
                  <a:lumMod val="50000"/>
                </a:prstClr>
              </a:solidFill>
            </a:endParaRPr>
          </a:p>
          <a:p>
            <a:pPr marL="0" lvl="0" indent="0">
              <a:buNone/>
            </a:pPr>
            <a:r>
              <a:rPr lang="en-GB" sz="1600" dirty="0">
                <a:solidFill>
                  <a:prstClr val="white">
                    <a:lumMod val="50000"/>
                  </a:prstClr>
                </a:solidFill>
              </a:rPr>
              <a:t>COBISS AAI</a:t>
            </a:r>
          </a:p>
          <a:p>
            <a:pPr marL="0" indent="0">
              <a:buNone/>
            </a:pPr>
            <a:r>
              <a:rPr lang="en-GB" sz="1600" dirty="0">
                <a:solidFill>
                  <a:prstClr val="white">
                    <a:lumMod val="50000"/>
                  </a:prstClr>
                </a:solidFill>
              </a:rPr>
              <a:t>COBISS/</a:t>
            </a:r>
            <a:r>
              <a:rPr lang="en-GB" sz="1600" dirty="0" err="1">
                <a:solidFill>
                  <a:prstClr val="white">
                    <a:lumMod val="50000"/>
                  </a:prstClr>
                </a:solidFill>
              </a:rPr>
              <a:t>SciMet</a:t>
            </a:r>
            <a:endParaRPr lang="en-GB" sz="1600" dirty="0">
              <a:solidFill>
                <a:prstClr val="white">
                  <a:lumMod val="50000"/>
                </a:prstClr>
              </a:solidFill>
            </a:endParaRPr>
          </a:p>
          <a:p>
            <a:pPr marL="0" lvl="0" indent="0">
              <a:buNone/>
            </a:pPr>
            <a:r>
              <a:rPr lang="en-GB" sz="1600" dirty="0">
                <a:solidFill>
                  <a:prstClr val="white">
                    <a:lumMod val="50000"/>
                  </a:prstClr>
                </a:solidFill>
              </a:rPr>
              <a:t>Alternative Impact Metrics</a:t>
            </a:r>
          </a:p>
          <a:p>
            <a:pPr marL="0" lvl="0" indent="0">
              <a:buNone/>
            </a:pPr>
            <a:endParaRPr lang="en-GB" dirty="0"/>
          </a:p>
        </p:txBody>
      </p:sp>
      <p:sp>
        <p:nvSpPr>
          <p:cNvPr id="2" name="Content Placeholder 1"/>
          <p:cNvSpPr>
            <a:spLocks noGrp="1"/>
          </p:cNvSpPr>
          <p:nvPr>
            <p:ph sz="half" idx="2"/>
          </p:nvPr>
        </p:nvSpPr>
        <p:spPr>
          <a:xfrm>
            <a:off x="2987824" y="1412875"/>
            <a:ext cx="6156176" cy="5040313"/>
          </a:xfrm>
        </p:spPr>
        <p:txBody>
          <a:bodyPr/>
          <a:lstStyle/>
          <a:p>
            <a:pPr marL="0" indent="0">
              <a:buNone/>
            </a:pPr>
            <a:r>
              <a:rPr lang="en-GB" dirty="0"/>
              <a:t>OZ: </a:t>
            </a:r>
            <a:r>
              <a:rPr lang="en-GB" dirty="0" err="1"/>
              <a:t>Organizacija</a:t>
            </a:r>
            <a:r>
              <a:rPr lang="en-GB" dirty="0"/>
              <a:t> </a:t>
            </a:r>
            <a:r>
              <a:rPr lang="en-GB" dirty="0" err="1"/>
              <a:t>znanja</a:t>
            </a:r>
            <a:endParaRPr lang="en-GB" dirty="0"/>
          </a:p>
          <a:p>
            <a:pPr marL="0" indent="0">
              <a:buNone/>
            </a:pPr>
            <a:r>
              <a:rPr lang="en-GB" dirty="0"/>
              <a:t>Born in 1996</a:t>
            </a:r>
          </a:p>
          <a:p>
            <a:pPr marL="0" indent="0">
              <a:buNone/>
            </a:pPr>
            <a:r>
              <a:rPr lang="en-GB" dirty="0"/>
              <a:t>2014 </a:t>
            </a:r>
            <a:r>
              <a:rPr lang="en-GB" dirty="0">
                <a:sym typeface="Wingdings" panose="05000000000000000000" pitchFamily="2" charset="2"/>
              </a:rPr>
              <a:t> e-only</a:t>
            </a:r>
            <a:endParaRPr lang="en-GB" dirty="0"/>
          </a:p>
          <a:p>
            <a:pPr marL="0" indent="0">
              <a:buNone/>
            </a:pPr>
            <a:r>
              <a:rPr lang="en-GB" dirty="0"/>
              <a:t>Indexed in </a:t>
            </a:r>
            <a:r>
              <a:rPr lang="en-GB" dirty="0" err="1"/>
              <a:t>WorldCat</a:t>
            </a:r>
            <a:r>
              <a:rPr lang="en-GB" dirty="0"/>
              <a:t>, ProQuest…</a:t>
            </a:r>
          </a:p>
          <a:p>
            <a:pPr marL="0" indent="0">
              <a:buNone/>
            </a:pPr>
            <a:endParaRPr lang="sl-SI" dirty="0"/>
          </a:p>
          <a:p>
            <a:pPr marL="0" indent="0">
              <a:buNone/>
            </a:pPr>
            <a:endParaRPr lang="sl-SI" dirty="0"/>
          </a:p>
          <a:p>
            <a:pPr marL="0" indent="0">
              <a:buNone/>
            </a:pPr>
            <a:endParaRPr lang="sl-SI"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234592"/>
            <a:ext cx="2444304" cy="3299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2531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Foreign Databases and Services</a:t>
            </a:r>
          </a:p>
        </p:txBody>
      </p:sp>
      <p:sp>
        <p:nvSpPr>
          <p:cNvPr id="6" name="Text Placeholder 5"/>
          <p:cNvSpPr>
            <a:spLocks noGrp="1"/>
          </p:cNvSpPr>
          <p:nvPr>
            <p:ph sz="half" idx="1"/>
          </p:nvPr>
        </p:nvSpPr>
        <p:spPr>
          <a:xfrm>
            <a:off x="323850" y="1412875"/>
            <a:ext cx="3168030" cy="5040313"/>
          </a:xfrm>
        </p:spPr>
        <p:txBody>
          <a:bodyPr/>
          <a:lstStyle/>
          <a:p>
            <a:pPr marL="0" lvl="0" indent="0">
              <a:buNone/>
            </a:pPr>
            <a:r>
              <a:rPr lang="en-GB" sz="1600" dirty="0" err="1">
                <a:solidFill>
                  <a:prstClr val="white">
                    <a:lumMod val="50000"/>
                  </a:prstClr>
                </a:solidFill>
              </a:rPr>
              <a:t>mCOBISS</a:t>
            </a:r>
            <a:endParaRPr lang="en-GB" sz="1600" dirty="0">
              <a:solidFill>
                <a:prstClr val="white">
                  <a:lumMod val="50000"/>
                </a:prstClr>
              </a:solidFill>
            </a:endParaRPr>
          </a:p>
          <a:p>
            <a:pPr marL="0" lvl="0" indent="0">
              <a:buNone/>
            </a:pPr>
            <a:r>
              <a:rPr lang="en-GB" sz="1600" dirty="0">
                <a:solidFill>
                  <a:prstClr val="white">
                    <a:lumMod val="50000"/>
                  </a:prstClr>
                </a:solidFill>
              </a:rPr>
              <a:t>eBooks</a:t>
            </a:r>
          </a:p>
          <a:p>
            <a:pPr marL="0" indent="0">
              <a:buNone/>
            </a:pPr>
            <a:r>
              <a:rPr lang="en-GB" sz="1600" dirty="0">
                <a:solidFill>
                  <a:schemeClr val="bg1">
                    <a:lumMod val="50000"/>
                  </a:schemeClr>
                </a:solidFill>
              </a:rPr>
              <a:t>Mobile Library (</a:t>
            </a:r>
            <a:r>
              <a:rPr lang="en-GB" sz="1600" dirty="0" err="1">
                <a:solidFill>
                  <a:schemeClr val="bg1">
                    <a:lumMod val="50000"/>
                  </a:schemeClr>
                </a:solidFill>
              </a:rPr>
              <a:t>Bibliobus</a:t>
            </a:r>
            <a:r>
              <a:rPr lang="en-GB" sz="1600" dirty="0">
                <a:solidFill>
                  <a:schemeClr val="bg1">
                    <a:lumMod val="50000"/>
                  </a:schemeClr>
                </a:solidFill>
              </a:rPr>
              <a:t>) </a:t>
            </a:r>
          </a:p>
          <a:p>
            <a:pPr marL="0" lvl="0" indent="0">
              <a:buNone/>
            </a:pPr>
            <a:r>
              <a:rPr lang="en-GB" sz="1600" dirty="0">
                <a:solidFill>
                  <a:prstClr val="white">
                    <a:lumMod val="50000"/>
                  </a:prstClr>
                </a:solidFill>
              </a:rPr>
              <a:t>Hosting</a:t>
            </a:r>
          </a:p>
          <a:p>
            <a:pPr marL="0" lvl="0" indent="0">
              <a:buNone/>
            </a:pPr>
            <a:r>
              <a:rPr lang="en-GB" sz="1600" dirty="0">
                <a:solidFill>
                  <a:prstClr val="white">
                    <a:lumMod val="50000"/>
                  </a:prstClr>
                </a:solidFill>
              </a:rPr>
              <a:t>Ask a Librarian</a:t>
            </a:r>
          </a:p>
          <a:p>
            <a:pPr marL="0" lvl="0" indent="0">
              <a:buNone/>
            </a:pPr>
            <a:r>
              <a:rPr lang="en-GB" sz="1600" dirty="0">
                <a:solidFill>
                  <a:prstClr val="white">
                    <a:lumMod val="50000"/>
                  </a:prstClr>
                </a:solidFill>
              </a:rPr>
              <a:t>Journal OZ</a:t>
            </a:r>
          </a:p>
          <a:p>
            <a:pPr marL="0" lvl="0" indent="0">
              <a:buNone/>
            </a:pPr>
            <a:r>
              <a:rPr lang="en-GB" sz="1600" b="1" dirty="0"/>
              <a:t>Foreign Databases &amp; Services</a:t>
            </a:r>
          </a:p>
          <a:p>
            <a:pPr marL="0" lvl="0" indent="0">
              <a:buNone/>
            </a:pPr>
            <a:r>
              <a:rPr lang="en-GB" sz="1600" dirty="0">
                <a:solidFill>
                  <a:prstClr val="white">
                    <a:lumMod val="50000"/>
                  </a:prstClr>
                </a:solidFill>
              </a:rPr>
              <a:t>Most Read Books</a:t>
            </a:r>
          </a:p>
          <a:p>
            <a:pPr marL="0" lvl="0" indent="0">
              <a:buNone/>
            </a:pPr>
            <a:r>
              <a:rPr lang="en-GB" sz="1600" dirty="0">
                <a:solidFill>
                  <a:prstClr val="white">
                    <a:lumMod val="50000"/>
                  </a:prstClr>
                </a:solidFill>
              </a:rPr>
              <a:t>Public Lending Rights Provision</a:t>
            </a:r>
          </a:p>
          <a:p>
            <a:pPr marL="0" lvl="0" indent="0">
              <a:buNone/>
            </a:pPr>
            <a:r>
              <a:rPr lang="en-GB" sz="1600" dirty="0">
                <a:solidFill>
                  <a:prstClr val="white">
                    <a:lumMod val="50000"/>
                  </a:prstClr>
                </a:solidFill>
              </a:rPr>
              <a:t>Social Networks</a:t>
            </a:r>
          </a:p>
          <a:p>
            <a:pPr marL="0" lvl="0" indent="0">
              <a:buNone/>
            </a:pPr>
            <a:r>
              <a:rPr lang="en-GB" sz="1600" dirty="0">
                <a:solidFill>
                  <a:prstClr val="white">
                    <a:lumMod val="50000"/>
                  </a:prstClr>
                </a:solidFill>
              </a:rPr>
              <a:t>Special Servers</a:t>
            </a:r>
          </a:p>
          <a:p>
            <a:pPr marL="0" lvl="0" indent="0">
              <a:buNone/>
            </a:pPr>
            <a:r>
              <a:rPr lang="en-GB" sz="1600" dirty="0" err="1">
                <a:solidFill>
                  <a:prstClr val="white">
                    <a:lumMod val="50000"/>
                  </a:prstClr>
                </a:solidFill>
              </a:rPr>
              <a:t>Libroam</a:t>
            </a:r>
            <a:endParaRPr lang="en-GB" sz="1600" dirty="0">
              <a:solidFill>
                <a:prstClr val="white">
                  <a:lumMod val="50000"/>
                </a:prstClr>
              </a:solidFill>
            </a:endParaRPr>
          </a:p>
          <a:p>
            <a:pPr marL="0" lvl="0" indent="0">
              <a:buNone/>
            </a:pPr>
            <a:r>
              <a:rPr lang="en-GB" sz="1600" dirty="0">
                <a:solidFill>
                  <a:prstClr val="white">
                    <a:lumMod val="50000"/>
                  </a:prstClr>
                </a:solidFill>
              </a:rPr>
              <a:t>COBISS AAI</a:t>
            </a:r>
          </a:p>
          <a:p>
            <a:pPr marL="0" indent="0">
              <a:buNone/>
            </a:pPr>
            <a:r>
              <a:rPr lang="en-GB" sz="1600" dirty="0">
                <a:solidFill>
                  <a:prstClr val="white">
                    <a:lumMod val="50000"/>
                  </a:prstClr>
                </a:solidFill>
              </a:rPr>
              <a:t>COBISS/</a:t>
            </a:r>
            <a:r>
              <a:rPr lang="en-GB" sz="1600" dirty="0" err="1">
                <a:solidFill>
                  <a:prstClr val="white">
                    <a:lumMod val="50000"/>
                  </a:prstClr>
                </a:solidFill>
              </a:rPr>
              <a:t>SciMet</a:t>
            </a:r>
            <a:endParaRPr lang="en-GB" sz="1600" dirty="0">
              <a:solidFill>
                <a:prstClr val="white">
                  <a:lumMod val="50000"/>
                </a:prstClr>
              </a:solidFill>
            </a:endParaRPr>
          </a:p>
          <a:p>
            <a:pPr marL="0" lvl="0" indent="0">
              <a:buNone/>
            </a:pPr>
            <a:r>
              <a:rPr lang="en-GB" sz="1600" dirty="0">
                <a:solidFill>
                  <a:prstClr val="white">
                    <a:lumMod val="50000"/>
                  </a:prstClr>
                </a:solidFill>
              </a:rPr>
              <a:t>Alternative Impact Metrics</a:t>
            </a:r>
          </a:p>
          <a:p>
            <a:pPr marL="0" lvl="0" indent="0">
              <a:buNone/>
            </a:pPr>
            <a:endParaRPr lang="sl-SI" dirty="0"/>
          </a:p>
        </p:txBody>
      </p:sp>
      <p:sp>
        <p:nvSpPr>
          <p:cNvPr id="2" name="Content Placeholder 1"/>
          <p:cNvSpPr>
            <a:spLocks noGrp="1"/>
          </p:cNvSpPr>
          <p:nvPr>
            <p:ph sz="half" idx="2"/>
          </p:nvPr>
        </p:nvSpPr>
        <p:spPr>
          <a:xfrm>
            <a:off x="2987824" y="1412875"/>
            <a:ext cx="6156176" cy="5040313"/>
          </a:xfrm>
        </p:spPr>
        <p:txBody>
          <a:bodyPr/>
          <a:lstStyle/>
          <a:p>
            <a:pPr marL="0" indent="0">
              <a:buNone/>
            </a:pPr>
            <a:r>
              <a:rPr lang="en-GB" dirty="0"/>
              <a:t>Consortia agreement</a:t>
            </a:r>
          </a:p>
          <a:p>
            <a:pPr marL="0" indent="0">
              <a:buNone/>
            </a:pPr>
            <a:r>
              <a:rPr lang="en-GB" dirty="0"/>
              <a:t>Special limitations may occur</a:t>
            </a:r>
          </a:p>
          <a:p>
            <a:pPr marL="0" indent="0">
              <a:buNone/>
            </a:pPr>
            <a:r>
              <a:rPr lang="en-GB" dirty="0"/>
              <a:t>ISSN</a:t>
            </a:r>
          </a:p>
          <a:p>
            <a:pPr marL="0" indent="0">
              <a:buNone/>
            </a:pPr>
            <a:r>
              <a:rPr lang="en-GB" dirty="0"/>
              <a:t>OCLC (incl. </a:t>
            </a:r>
            <a:r>
              <a:rPr lang="en-GB" dirty="0" err="1"/>
              <a:t>WorldCat</a:t>
            </a:r>
            <a:r>
              <a:rPr lang="en-GB" dirty="0"/>
              <a:t>)</a:t>
            </a:r>
          </a:p>
          <a:p>
            <a:pPr marL="0" indent="0">
              <a:buNone/>
            </a:pPr>
            <a:r>
              <a:rPr lang="en-GB" dirty="0"/>
              <a:t>LC/NAF</a:t>
            </a:r>
          </a:p>
          <a:p>
            <a:pPr marL="0" indent="0">
              <a:buNone/>
            </a:pPr>
            <a:r>
              <a:rPr lang="en-GB" dirty="0"/>
              <a:t>JCR</a:t>
            </a:r>
          </a:p>
          <a:p>
            <a:pPr marL="0" indent="0">
              <a:buNone/>
            </a:pPr>
            <a:endParaRPr lang="sl-SI" dirty="0"/>
          </a:p>
          <a:p>
            <a:pPr marL="0" indent="0">
              <a:buNone/>
            </a:pPr>
            <a:endParaRPr lang="sl-SI"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2564904"/>
            <a:ext cx="2961905" cy="3914286"/>
          </a:xfrm>
          <a:prstGeom prst="rect">
            <a:avLst/>
          </a:prstGeom>
        </p:spPr>
      </p:pic>
    </p:spTree>
    <p:extLst>
      <p:ext uri="{BB962C8B-B14F-4D97-AF65-F5344CB8AC3E}">
        <p14:creationId xmlns:p14="http://schemas.microsoft.com/office/powerpoint/2010/main" val="960608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l-SI" dirty="0"/>
              <a:t>IZUM – Institute </a:t>
            </a:r>
            <a:r>
              <a:rPr lang="sl-SI" dirty="0" err="1"/>
              <a:t>of</a:t>
            </a:r>
            <a:r>
              <a:rPr lang="sl-SI" dirty="0"/>
              <a:t> </a:t>
            </a:r>
            <a:r>
              <a:rPr lang="sl-SI" dirty="0" err="1"/>
              <a:t>Information</a:t>
            </a:r>
            <a:r>
              <a:rPr lang="sl-SI" dirty="0"/>
              <a:t> </a:t>
            </a:r>
            <a:r>
              <a:rPr lang="sl-SI" dirty="0" err="1"/>
              <a:t>Sciences</a:t>
            </a:r>
            <a:endParaRPr lang="sl-SI" dirty="0"/>
          </a:p>
        </p:txBody>
      </p:sp>
      <p:sp>
        <p:nvSpPr>
          <p:cNvPr id="2" name="Content Placeholder 1"/>
          <p:cNvSpPr>
            <a:spLocks noGrp="1"/>
          </p:cNvSpPr>
          <p:nvPr>
            <p:ph idx="1"/>
          </p:nvPr>
        </p:nvSpPr>
        <p:spPr/>
        <p:txBody>
          <a:bodyPr>
            <a:normAutofit/>
          </a:bodyPr>
          <a:lstStyle/>
          <a:p>
            <a:pPr marL="0" indent="0">
              <a:buNone/>
              <a:defRPr/>
            </a:pPr>
            <a:r>
              <a:rPr lang="en-GB" altLang="sl-SI" sz="2200" dirty="0"/>
              <a:t>By the Decision of the Slovenia</a:t>
            </a:r>
            <a:r>
              <a:rPr lang="sl-SI" altLang="sl-SI" sz="2200" dirty="0"/>
              <a:t>n </a:t>
            </a:r>
            <a:r>
              <a:rPr lang="en-GB" altLang="sl-SI" sz="2200" dirty="0"/>
              <a:t>Government IZUM </a:t>
            </a:r>
            <a:r>
              <a:rPr lang="sl-SI" altLang="sl-SI" sz="2200" dirty="0" err="1"/>
              <a:t>was</a:t>
            </a:r>
            <a:r>
              <a:rPr lang="sl-SI" altLang="sl-SI" sz="2200" dirty="0"/>
              <a:t> </a:t>
            </a:r>
            <a:r>
              <a:rPr lang="sl-SI" altLang="sl-SI" sz="2200" dirty="0" err="1"/>
              <a:t>established</a:t>
            </a:r>
            <a:r>
              <a:rPr lang="sl-SI" altLang="sl-SI" sz="2200" dirty="0"/>
              <a:t> </a:t>
            </a:r>
            <a:r>
              <a:rPr lang="en-GB" altLang="sl-SI" sz="2200" dirty="0"/>
              <a:t>as a non-profit public institution</a:t>
            </a:r>
            <a:r>
              <a:rPr lang="sl-SI" altLang="sl-SI" sz="2200" dirty="0"/>
              <a:t> </a:t>
            </a:r>
            <a:r>
              <a:rPr lang="sl-SI" altLang="sl-SI" sz="2200" dirty="0" err="1"/>
              <a:t>with</a:t>
            </a:r>
            <a:r>
              <a:rPr lang="sl-SI" altLang="sl-SI" sz="2200" dirty="0"/>
              <a:t> </a:t>
            </a:r>
            <a:r>
              <a:rPr lang="en-GB" altLang="sl-SI" sz="2200" dirty="0"/>
              <a:t>the role of:</a:t>
            </a:r>
            <a:endParaRPr lang="sl-SI" altLang="sl-SI" sz="2200" dirty="0"/>
          </a:p>
          <a:p>
            <a:pPr lvl="1">
              <a:defRPr/>
            </a:pPr>
            <a:r>
              <a:rPr lang="en-GB" altLang="sl-SI" sz="2000" dirty="0"/>
              <a:t>the information service for research, education and culture</a:t>
            </a:r>
          </a:p>
          <a:p>
            <a:pPr lvl="1">
              <a:defRPr/>
            </a:pPr>
            <a:r>
              <a:rPr lang="en-GB" altLang="sl-SI" sz="2000" dirty="0"/>
              <a:t>the national bibliographic service (National COBISS Centre) </a:t>
            </a:r>
            <a:endParaRPr lang="sl-SI" altLang="sl-SI" sz="2000" dirty="0"/>
          </a:p>
          <a:p>
            <a:pPr marL="0" indent="0">
              <a:buNone/>
              <a:defRPr/>
            </a:pPr>
            <a:endParaRPr lang="sl-SI" altLang="sl-SI" dirty="0"/>
          </a:p>
          <a:p>
            <a:pPr marL="0" indent="0">
              <a:buNone/>
              <a:defRPr/>
            </a:pPr>
            <a:r>
              <a:rPr lang="sl-SI" altLang="sl-SI" sz="2200" dirty="0" err="1"/>
              <a:t>And</a:t>
            </a:r>
            <a:r>
              <a:rPr lang="sl-SI" altLang="sl-SI" sz="2200" dirty="0"/>
              <a:t> </a:t>
            </a:r>
            <a:r>
              <a:rPr lang="sl-SI" altLang="sl-SI" sz="2200" dirty="0" err="1"/>
              <a:t>based</a:t>
            </a:r>
            <a:r>
              <a:rPr lang="sl-SI" altLang="sl-SI" sz="2200" dirty="0"/>
              <a:t> on:</a:t>
            </a:r>
          </a:p>
          <a:p>
            <a:pPr lvl="1">
              <a:defRPr/>
            </a:pPr>
            <a:r>
              <a:rPr lang="en-GB" altLang="sl-SI" sz="2000" dirty="0"/>
              <a:t>the establishment of </a:t>
            </a:r>
            <a:r>
              <a:rPr lang="en-GB" altLang="sl-SI" sz="2000" dirty="0" err="1"/>
              <a:t>COBISS.Net</a:t>
            </a:r>
            <a:r>
              <a:rPr lang="en-GB" altLang="sl-SI" sz="2000" dirty="0"/>
              <a:t> and </a:t>
            </a:r>
            <a:endParaRPr lang="sl-SI" altLang="sl-SI" sz="2000" dirty="0"/>
          </a:p>
          <a:p>
            <a:pPr lvl="1">
              <a:defRPr/>
            </a:pPr>
            <a:r>
              <a:rPr lang="en-GB" altLang="sl-SI" sz="2000" dirty="0"/>
              <a:t>the free exchange of bibliographic records, created in </a:t>
            </a:r>
            <a:r>
              <a:rPr lang="sl-SI" altLang="sl-SI" sz="2000" dirty="0"/>
              <a:t>l</a:t>
            </a:r>
            <a:r>
              <a:rPr lang="en-GB" altLang="sl-SI" sz="2000" dirty="0" err="1"/>
              <a:t>ibrary</a:t>
            </a:r>
            <a:r>
              <a:rPr lang="en-GB" altLang="sl-SI" sz="2000" dirty="0"/>
              <a:t> information systems of </a:t>
            </a:r>
            <a:r>
              <a:rPr lang="sl-SI" altLang="sl-SI" sz="2000" dirty="0" err="1"/>
              <a:t>Albania</a:t>
            </a:r>
            <a:r>
              <a:rPr lang="sl-SI" altLang="sl-SI" sz="2000" dirty="0"/>
              <a:t>, </a:t>
            </a:r>
            <a:r>
              <a:rPr lang="en-GB" altLang="sl-SI" sz="2000" dirty="0"/>
              <a:t>Bosnia and Herzegovina, </a:t>
            </a:r>
            <a:r>
              <a:rPr lang="sl-SI" altLang="sl-SI" sz="2000" dirty="0" err="1"/>
              <a:t>Bulgaria</a:t>
            </a:r>
            <a:r>
              <a:rPr lang="sl-SI" altLang="sl-SI" sz="2000" dirty="0"/>
              <a:t>, </a:t>
            </a:r>
            <a:r>
              <a:rPr lang="en-GB" altLang="sl-SI" sz="2000" dirty="0"/>
              <a:t>Montenegro, Macedonia, Slovenia</a:t>
            </a:r>
            <a:r>
              <a:rPr lang="sl-SI" altLang="sl-SI" sz="2000" dirty="0"/>
              <a:t> </a:t>
            </a:r>
            <a:r>
              <a:rPr lang="sl-SI" altLang="sl-SI" sz="2000" dirty="0" err="1"/>
              <a:t>and</a:t>
            </a:r>
            <a:r>
              <a:rPr lang="en-GB" altLang="sl-SI" sz="2000" dirty="0"/>
              <a:t> Serbia, as well as </a:t>
            </a:r>
            <a:r>
              <a:rPr lang="sl-SI" altLang="sl-SI" sz="2000" dirty="0"/>
              <a:t>on</a:t>
            </a:r>
            <a:r>
              <a:rPr lang="en-GB" altLang="sl-SI" sz="2000" dirty="0"/>
              <a:t> </a:t>
            </a:r>
            <a:endParaRPr lang="sl-SI" altLang="sl-SI" sz="2000" dirty="0"/>
          </a:p>
          <a:p>
            <a:pPr lvl="1">
              <a:defRPr/>
            </a:pPr>
            <a:r>
              <a:rPr lang="en-GB" altLang="sl-SI" sz="2000" dirty="0"/>
              <a:t>the agreements with the line ministries of </a:t>
            </a:r>
            <a:r>
              <a:rPr lang="sl-SI" altLang="sl-SI" sz="2000" dirty="0" err="1"/>
              <a:t>certain</a:t>
            </a:r>
            <a:r>
              <a:rPr lang="sl-SI" altLang="sl-SI" sz="2000" dirty="0"/>
              <a:t> </a:t>
            </a:r>
            <a:r>
              <a:rPr lang="en-GB" altLang="sl-SI" sz="2000" dirty="0"/>
              <a:t>countries, </a:t>
            </a:r>
            <a:endParaRPr lang="sl-SI" altLang="sl-SI" sz="2000" dirty="0"/>
          </a:p>
          <a:p>
            <a:pPr marL="457200" lvl="1" indent="0">
              <a:buNone/>
              <a:defRPr/>
            </a:pPr>
            <a:endParaRPr lang="sl-SI" altLang="sl-SI" sz="2000" dirty="0"/>
          </a:p>
          <a:p>
            <a:pPr marL="57150" indent="0">
              <a:buNone/>
              <a:defRPr/>
            </a:pPr>
            <a:r>
              <a:rPr lang="en-GB" altLang="sl-SI" sz="2600" b="1" dirty="0"/>
              <a:t> </a:t>
            </a:r>
            <a:endParaRPr lang="sl-SI" altLang="sl-SI" sz="2600" b="1" dirty="0"/>
          </a:p>
          <a:p>
            <a:endParaRPr lang="sl-SI" dirty="0"/>
          </a:p>
        </p:txBody>
      </p:sp>
    </p:spTree>
    <p:extLst>
      <p:ext uri="{BB962C8B-B14F-4D97-AF65-F5344CB8AC3E}">
        <p14:creationId xmlns:p14="http://schemas.microsoft.com/office/powerpoint/2010/main" val="2490304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Most Read Books</a:t>
            </a:r>
          </a:p>
        </p:txBody>
      </p:sp>
      <p:sp>
        <p:nvSpPr>
          <p:cNvPr id="6" name="Text Placeholder 5"/>
          <p:cNvSpPr>
            <a:spLocks noGrp="1"/>
          </p:cNvSpPr>
          <p:nvPr>
            <p:ph sz="half" idx="1"/>
          </p:nvPr>
        </p:nvSpPr>
        <p:spPr>
          <a:xfrm>
            <a:off x="323851" y="1412875"/>
            <a:ext cx="2735982" cy="5040313"/>
          </a:xfrm>
        </p:spPr>
        <p:txBody>
          <a:bodyPr/>
          <a:lstStyle/>
          <a:p>
            <a:pPr marL="0" lvl="0" indent="0">
              <a:buNone/>
            </a:pPr>
            <a:r>
              <a:rPr lang="en-GB" sz="1600" dirty="0" err="1">
                <a:solidFill>
                  <a:prstClr val="white">
                    <a:lumMod val="50000"/>
                  </a:prstClr>
                </a:solidFill>
              </a:rPr>
              <a:t>mCOBISS</a:t>
            </a:r>
            <a:endParaRPr lang="en-GB" sz="1600" dirty="0">
              <a:solidFill>
                <a:prstClr val="white">
                  <a:lumMod val="50000"/>
                </a:prstClr>
              </a:solidFill>
            </a:endParaRPr>
          </a:p>
          <a:p>
            <a:pPr marL="0" lvl="0" indent="0">
              <a:buNone/>
            </a:pPr>
            <a:r>
              <a:rPr lang="en-GB" sz="1600" dirty="0">
                <a:solidFill>
                  <a:prstClr val="white">
                    <a:lumMod val="50000"/>
                  </a:prstClr>
                </a:solidFill>
              </a:rPr>
              <a:t>eBooks</a:t>
            </a:r>
          </a:p>
          <a:p>
            <a:pPr marL="0" indent="0">
              <a:buNone/>
            </a:pPr>
            <a:r>
              <a:rPr lang="en-GB" sz="1600" dirty="0">
                <a:solidFill>
                  <a:schemeClr val="bg1">
                    <a:lumMod val="50000"/>
                  </a:schemeClr>
                </a:solidFill>
              </a:rPr>
              <a:t>Mobile Library (</a:t>
            </a:r>
            <a:r>
              <a:rPr lang="en-GB" sz="1600" dirty="0" err="1">
                <a:solidFill>
                  <a:schemeClr val="bg1">
                    <a:lumMod val="50000"/>
                  </a:schemeClr>
                </a:solidFill>
              </a:rPr>
              <a:t>Bibliobus</a:t>
            </a:r>
            <a:r>
              <a:rPr lang="en-GB" sz="1600" dirty="0">
                <a:solidFill>
                  <a:schemeClr val="bg1">
                    <a:lumMod val="50000"/>
                  </a:schemeClr>
                </a:solidFill>
              </a:rPr>
              <a:t>) </a:t>
            </a:r>
          </a:p>
          <a:p>
            <a:pPr marL="0" lvl="0" indent="0">
              <a:buNone/>
            </a:pPr>
            <a:r>
              <a:rPr lang="en-GB" sz="1600" dirty="0">
                <a:solidFill>
                  <a:prstClr val="white">
                    <a:lumMod val="50000"/>
                  </a:prstClr>
                </a:solidFill>
              </a:rPr>
              <a:t>Hosting</a:t>
            </a:r>
          </a:p>
          <a:p>
            <a:pPr marL="0" lvl="0" indent="0">
              <a:buNone/>
            </a:pPr>
            <a:r>
              <a:rPr lang="en-GB" sz="1600" dirty="0">
                <a:solidFill>
                  <a:prstClr val="white">
                    <a:lumMod val="50000"/>
                  </a:prstClr>
                </a:solidFill>
              </a:rPr>
              <a:t>Ask a Librarian</a:t>
            </a:r>
          </a:p>
          <a:p>
            <a:pPr marL="0" lvl="0" indent="0">
              <a:buNone/>
            </a:pPr>
            <a:r>
              <a:rPr lang="en-GB" sz="1600" dirty="0">
                <a:solidFill>
                  <a:prstClr val="white">
                    <a:lumMod val="50000"/>
                  </a:prstClr>
                </a:solidFill>
              </a:rPr>
              <a:t>Journal OZ</a:t>
            </a:r>
          </a:p>
          <a:p>
            <a:pPr marL="0" lvl="0" indent="0">
              <a:buNone/>
            </a:pPr>
            <a:r>
              <a:rPr lang="en-GB" sz="1600" dirty="0">
                <a:solidFill>
                  <a:prstClr val="white">
                    <a:lumMod val="50000"/>
                  </a:prstClr>
                </a:solidFill>
              </a:rPr>
              <a:t>Foreign Databases &amp; Services</a:t>
            </a:r>
          </a:p>
          <a:p>
            <a:pPr marL="0" lvl="0" indent="0">
              <a:buNone/>
            </a:pPr>
            <a:r>
              <a:rPr lang="en-GB" sz="1600" b="1" dirty="0"/>
              <a:t>Most Read Books</a:t>
            </a:r>
          </a:p>
          <a:p>
            <a:pPr marL="0" lvl="0" indent="0">
              <a:buNone/>
            </a:pPr>
            <a:r>
              <a:rPr lang="en-GB" sz="1600" dirty="0">
                <a:solidFill>
                  <a:prstClr val="white">
                    <a:lumMod val="50000"/>
                  </a:prstClr>
                </a:solidFill>
              </a:rPr>
              <a:t>Public Lending Rights Provision</a:t>
            </a:r>
          </a:p>
          <a:p>
            <a:pPr marL="0" lvl="0" indent="0">
              <a:buNone/>
            </a:pPr>
            <a:r>
              <a:rPr lang="en-GB" sz="1600" dirty="0">
                <a:solidFill>
                  <a:prstClr val="white">
                    <a:lumMod val="50000"/>
                  </a:prstClr>
                </a:solidFill>
              </a:rPr>
              <a:t>Social Networks</a:t>
            </a:r>
          </a:p>
          <a:p>
            <a:pPr marL="0" lvl="0" indent="0">
              <a:buNone/>
            </a:pPr>
            <a:r>
              <a:rPr lang="en-GB" sz="1600" dirty="0">
                <a:solidFill>
                  <a:prstClr val="white">
                    <a:lumMod val="50000"/>
                  </a:prstClr>
                </a:solidFill>
              </a:rPr>
              <a:t>Special Servers</a:t>
            </a:r>
          </a:p>
          <a:p>
            <a:pPr marL="0" lvl="0" indent="0">
              <a:buNone/>
            </a:pPr>
            <a:r>
              <a:rPr lang="en-GB" sz="1600" dirty="0" err="1">
                <a:solidFill>
                  <a:prstClr val="white">
                    <a:lumMod val="50000"/>
                  </a:prstClr>
                </a:solidFill>
              </a:rPr>
              <a:t>Libroam</a:t>
            </a:r>
            <a:endParaRPr lang="en-GB" sz="1600" dirty="0">
              <a:solidFill>
                <a:prstClr val="white">
                  <a:lumMod val="50000"/>
                </a:prstClr>
              </a:solidFill>
            </a:endParaRPr>
          </a:p>
          <a:p>
            <a:pPr marL="0" lvl="0" indent="0">
              <a:buNone/>
            </a:pPr>
            <a:r>
              <a:rPr lang="en-GB" sz="1600" dirty="0">
                <a:solidFill>
                  <a:prstClr val="white">
                    <a:lumMod val="50000"/>
                  </a:prstClr>
                </a:solidFill>
              </a:rPr>
              <a:t>COBISS AAI</a:t>
            </a:r>
          </a:p>
          <a:p>
            <a:pPr marL="0" indent="0">
              <a:buNone/>
            </a:pPr>
            <a:r>
              <a:rPr lang="en-GB" sz="1600" dirty="0">
                <a:solidFill>
                  <a:prstClr val="white">
                    <a:lumMod val="50000"/>
                  </a:prstClr>
                </a:solidFill>
              </a:rPr>
              <a:t>COBISS/</a:t>
            </a:r>
            <a:r>
              <a:rPr lang="en-GB" sz="1600" dirty="0" err="1">
                <a:solidFill>
                  <a:prstClr val="white">
                    <a:lumMod val="50000"/>
                  </a:prstClr>
                </a:solidFill>
              </a:rPr>
              <a:t>SciMet</a:t>
            </a:r>
            <a:endParaRPr lang="en-GB" sz="1600" dirty="0">
              <a:solidFill>
                <a:prstClr val="white">
                  <a:lumMod val="50000"/>
                </a:prstClr>
              </a:solidFill>
            </a:endParaRPr>
          </a:p>
          <a:p>
            <a:pPr marL="0" lvl="0" indent="0">
              <a:buNone/>
            </a:pPr>
            <a:r>
              <a:rPr lang="en-GB" sz="1600" dirty="0">
                <a:solidFill>
                  <a:prstClr val="white">
                    <a:lumMod val="50000"/>
                  </a:prstClr>
                </a:solidFill>
              </a:rPr>
              <a:t>Alternative Impact Metrics</a:t>
            </a:r>
          </a:p>
          <a:p>
            <a:pPr marL="0" lvl="0" indent="0">
              <a:buNone/>
            </a:pPr>
            <a:endParaRPr lang="sl-SI" dirty="0"/>
          </a:p>
        </p:txBody>
      </p:sp>
      <p:sp>
        <p:nvSpPr>
          <p:cNvPr id="2" name="Content Placeholder 1"/>
          <p:cNvSpPr>
            <a:spLocks noGrp="1"/>
          </p:cNvSpPr>
          <p:nvPr>
            <p:ph sz="half" idx="2"/>
          </p:nvPr>
        </p:nvSpPr>
        <p:spPr>
          <a:xfrm>
            <a:off x="2970076" y="1484784"/>
            <a:ext cx="6156176" cy="5040313"/>
          </a:xfrm>
        </p:spPr>
        <p:txBody>
          <a:bodyPr/>
          <a:lstStyle/>
          <a:p>
            <a:pPr marL="0" indent="0">
              <a:buNone/>
            </a:pPr>
            <a:r>
              <a:rPr lang="en-US" dirty="0"/>
              <a:t>the most </a:t>
            </a:r>
            <a:r>
              <a:rPr lang="sl-SI" dirty="0"/>
              <a:t>frequently </a:t>
            </a:r>
            <a:r>
              <a:rPr lang="en-US" dirty="0"/>
              <a:t>borrowed books</a:t>
            </a:r>
            <a:endParaRPr lang="sl-SI" dirty="0"/>
          </a:p>
          <a:p>
            <a:pPr marL="0" indent="0">
              <a:buNone/>
            </a:pPr>
            <a:r>
              <a:rPr lang="en-US" dirty="0"/>
              <a:t>all libraries </a:t>
            </a:r>
            <a:r>
              <a:rPr lang="en-GB" dirty="0"/>
              <a:t>with</a:t>
            </a:r>
            <a:r>
              <a:rPr lang="sl-SI" dirty="0"/>
              <a:t> </a:t>
            </a:r>
            <a:r>
              <a:rPr lang="en-US" dirty="0"/>
              <a:t>automated </a:t>
            </a:r>
            <a:r>
              <a:rPr lang="sl-SI" dirty="0"/>
              <a:t>circulation/loan</a:t>
            </a:r>
          </a:p>
          <a:p>
            <a:pPr marL="0" indent="0">
              <a:buNone/>
            </a:pPr>
            <a:endParaRPr lang="sl-SI"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3663026"/>
            <a:ext cx="4409728" cy="2756080"/>
          </a:xfrm>
          <a:prstGeom prst="rect">
            <a:avLst/>
          </a:prstGeom>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325769"/>
            <a:ext cx="4680520" cy="4067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0076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Public Lending Rights Provision</a:t>
            </a:r>
          </a:p>
        </p:txBody>
      </p:sp>
      <p:sp>
        <p:nvSpPr>
          <p:cNvPr id="6" name="Text Placeholder 5"/>
          <p:cNvSpPr>
            <a:spLocks noGrp="1"/>
          </p:cNvSpPr>
          <p:nvPr>
            <p:ph sz="half" idx="1"/>
          </p:nvPr>
        </p:nvSpPr>
        <p:spPr>
          <a:xfrm>
            <a:off x="323850" y="1412875"/>
            <a:ext cx="4032125" cy="5040313"/>
          </a:xfrm>
        </p:spPr>
        <p:txBody>
          <a:bodyPr/>
          <a:lstStyle/>
          <a:p>
            <a:pPr marL="0" lvl="0" indent="0">
              <a:buNone/>
            </a:pPr>
            <a:r>
              <a:rPr lang="en-GB" sz="1600" dirty="0" err="1">
                <a:solidFill>
                  <a:prstClr val="white">
                    <a:lumMod val="50000"/>
                  </a:prstClr>
                </a:solidFill>
              </a:rPr>
              <a:t>mCOBISS</a:t>
            </a:r>
            <a:endParaRPr lang="en-GB" sz="1600" dirty="0">
              <a:solidFill>
                <a:prstClr val="white">
                  <a:lumMod val="50000"/>
                </a:prstClr>
              </a:solidFill>
            </a:endParaRPr>
          </a:p>
          <a:p>
            <a:pPr marL="0" lvl="0" indent="0">
              <a:buNone/>
            </a:pPr>
            <a:r>
              <a:rPr lang="en-GB" sz="1600" dirty="0">
                <a:solidFill>
                  <a:prstClr val="white">
                    <a:lumMod val="50000"/>
                  </a:prstClr>
                </a:solidFill>
              </a:rPr>
              <a:t>eBooks</a:t>
            </a:r>
          </a:p>
          <a:p>
            <a:pPr marL="0" indent="0">
              <a:buNone/>
            </a:pPr>
            <a:r>
              <a:rPr lang="en-GB" sz="1600" dirty="0">
                <a:solidFill>
                  <a:schemeClr val="bg1">
                    <a:lumMod val="50000"/>
                  </a:schemeClr>
                </a:solidFill>
              </a:rPr>
              <a:t>Mobile Library (</a:t>
            </a:r>
            <a:r>
              <a:rPr lang="en-GB" sz="1600" dirty="0" err="1">
                <a:solidFill>
                  <a:schemeClr val="bg1">
                    <a:lumMod val="50000"/>
                  </a:schemeClr>
                </a:solidFill>
              </a:rPr>
              <a:t>Bibliobus</a:t>
            </a:r>
            <a:r>
              <a:rPr lang="en-GB" sz="1600" dirty="0">
                <a:solidFill>
                  <a:schemeClr val="bg1">
                    <a:lumMod val="50000"/>
                  </a:schemeClr>
                </a:solidFill>
              </a:rPr>
              <a:t>) </a:t>
            </a:r>
          </a:p>
          <a:p>
            <a:pPr marL="0" lvl="0" indent="0">
              <a:buNone/>
            </a:pPr>
            <a:r>
              <a:rPr lang="en-GB" sz="1600" dirty="0">
                <a:solidFill>
                  <a:prstClr val="white">
                    <a:lumMod val="50000"/>
                  </a:prstClr>
                </a:solidFill>
              </a:rPr>
              <a:t>Hosting</a:t>
            </a:r>
          </a:p>
          <a:p>
            <a:pPr marL="0" lvl="0" indent="0">
              <a:buNone/>
            </a:pPr>
            <a:r>
              <a:rPr lang="en-GB" sz="1600" dirty="0">
                <a:solidFill>
                  <a:prstClr val="white">
                    <a:lumMod val="50000"/>
                  </a:prstClr>
                </a:solidFill>
              </a:rPr>
              <a:t>Ask a Librarian</a:t>
            </a:r>
          </a:p>
          <a:p>
            <a:pPr marL="0" lvl="0" indent="0">
              <a:buNone/>
            </a:pPr>
            <a:r>
              <a:rPr lang="en-GB" sz="1600" dirty="0">
                <a:solidFill>
                  <a:prstClr val="white">
                    <a:lumMod val="50000"/>
                  </a:prstClr>
                </a:solidFill>
              </a:rPr>
              <a:t>Journal OZ</a:t>
            </a:r>
          </a:p>
          <a:p>
            <a:pPr marL="0" lvl="0" indent="0">
              <a:buNone/>
            </a:pPr>
            <a:r>
              <a:rPr lang="en-GB" sz="1600" dirty="0">
                <a:solidFill>
                  <a:prstClr val="white">
                    <a:lumMod val="50000"/>
                  </a:prstClr>
                </a:solidFill>
              </a:rPr>
              <a:t>Foreign Databases &amp; Services</a:t>
            </a:r>
          </a:p>
          <a:p>
            <a:pPr marL="0" lvl="0" indent="0">
              <a:buNone/>
            </a:pPr>
            <a:r>
              <a:rPr lang="en-GB" sz="1600" dirty="0">
                <a:solidFill>
                  <a:prstClr val="white">
                    <a:lumMod val="50000"/>
                  </a:prstClr>
                </a:solidFill>
              </a:rPr>
              <a:t>Most Read Books</a:t>
            </a:r>
          </a:p>
          <a:p>
            <a:pPr marL="0" lvl="0" indent="0">
              <a:buNone/>
            </a:pPr>
            <a:r>
              <a:rPr lang="en-GB" sz="1600" b="1" dirty="0"/>
              <a:t>Public Lending Rights Provision</a:t>
            </a:r>
          </a:p>
          <a:p>
            <a:pPr marL="0" lvl="0" indent="0">
              <a:buNone/>
            </a:pPr>
            <a:r>
              <a:rPr lang="en-GB" sz="1600" dirty="0">
                <a:solidFill>
                  <a:prstClr val="white">
                    <a:lumMod val="50000"/>
                  </a:prstClr>
                </a:solidFill>
              </a:rPr>
              <a:t>Social Networks</a:t>
            </a:r>
          </a:p>
          <a:p>
            <a:pPr marL="0" lvl="0" indent="0">
              <a:buNone/>
            </a:pPr>
            <a:r>
              <a:rPr lang="en-GB" sz="1600" dirty="0">
                <a:solidFill>
                  <a:prstClr val="white">
                    <a:lumMod val="50000"/>
                  </a:prstClr>
                </a:solidFill>
              </a:rPr>
              <a:t>Special Servers</a:t>
            </a:r>
          </a:p>
          <a:p>
            <a:pPr marL="0" lvl="0" indent="0">
              <a:buNone/>
            </a:pPr>
            <a:r>
              <a:rPr lang="en-GB" sz="1600" dirty="0" err="1">
                <a:solidFill>
                  <a:prstClr val="white">
                    <a:lumMod val="50000"/>
                  </a:prstClr>
                </a:solidFill>
              </a:rPr>
              <a:t>Libroam</a:t>
            </a:r>
            <a:endParaRPr lang="en-GB" sz="1600" dirty="0">
              <a:solidFill>
                <a:prstClr val="white">
                  <a:lumMod val="50000"/>
                </a:prstClr>
              </a:solidFill>
            </a:endParaRPr>
          </a:p>
          <a:p>
            <a:pPr marL="0" lvl="0" indent="0">
              <a:buNone/>
            </a:pPr>
            <a:r>
              <a:rPr lang="en-GB" sz="1600" dirty="0">
                <a:solidFill>
                  <a:prstClr val="white">
                    <a:lumMod val="50000"/>
                  </a:prstClr>
                </a:solidFill>
              </a:rPr>
              <a:t>COBISS AAI</a:t>
            </a:r>
          </a:p>
          <a:p>
            <a:pPr marL="0" indent="0">
              <a:buNone/>
            </a:pPr>
            <a:r>
              <a:rPr lang="en-GB" sz="1600" dirty="0">
                <a:solidFill>
                  <a:prstClr val="white">
                    <a:lumMod val="50000"/>
                  </a:prstClr>
                </a:solidFill>
              </a:rPr>
              <a:t>COBISS/</a:t>
            </a:r>
            <a:r>
              <a:rPr lang="en-GB" sz="1600" dirty="0" err="1">
                <a:solidFill>
                  <a:prstClr val="white">
                    <a:lumMod val="50000"/>
                  </a:prstClr>
                </a:solidFill>
              </a:rPr>
              <a:t>SciMet</a:t>
            </a:r>
            <a:endParaRPr lang="en-GB" sz="1600" dirty="0">
              <a:solidFill>
                <a:prstClr val="white">
                  <a:lumMod val="50000"/>
                </a:prstClr>
              </a:solidFill>
            </a:endParaRPr>
          </a:p>
          <a:p>
            <a:pPr marL="0" lvl="0" indent="0">
              <a:buNone/>
            </a:pPr>
            <a:r>
              <a:rPr lang="en-GB" sz="1600" dirty="0">
                <a:solidFill>
                  <a:prstClr val="white">
                    <a:lumMod val="50000"/>
                  </a:prstClr>
                </a:solidFill>
              </a:rPr>
              <a:t>Alternative Impact Metrics</a:t>
            </a:r>
          </a:p>
          <a:p>
            <a:pPr marL="0" lvl="0" indent="0">
              <a:buNone/>
            </a:pPr>
            <a:endParaRPr lang="sl-SI" dirty="0"/>
          </a:p>
        </p:txBody>
      </p:sp>
      <p:sp>
        <p:nvSpPr>
          <p:cNvPr id="2" name="Content Placeholder 1"/>
          <p:cNvSpPr>
            <a:spLocks noGrp="1"/>
          </p:cNvSpPr>
          <p:nvPr>
            <p:ph sz="half" idx="2"/>
          </p:nvPr>
        </p:nvSpPr>
        <p:spPr>
          <a:xfrm>
            <a:off x="2987824" y="1412875"/>
            <a:ext cx="6156176" cy="5040313"/>
          </a:xfrm>
        </p:spPr>
        <p:txBody>
          <a:bodyPr/>
          <a:lstStyle/>
          <a:p>
            <a:pPr marL="0" indent="0">
              <a:buNone/>
            </a:pPr>
            <a:r>
              <a:rPr lang="sl-SI" dirty="0"/>
              <a:t>Following EU legislation</a:t>
            </a:r>
          </a:p>
          <a:p>
            <a:pPr marL="0" indent="0">
              <a:buNone/>
            </a:pPr>
            <a:r>
              <a:rPr lang="en-GB" dirty="0"/>
              <a:t>Ministry of Culture &amp; Slovenian Book Agency</a:t>
            </a:r>
          </a:p>
          <a:p>
            <a:pPr marL="0" indent="0">
              <a:buNone/>
            </a:pPr>
            <a:r>
              <a:rPr lang="sl-SI" dirty="0"/>
              <a:t>Statistics</a:t>
            </a:r>
            <a:r>
              <a:rPr lang="en-US" dirty="0"/>
              <a:t> of </a:t>
            </a:r>
            <a:r>
              <a:rPr lang="sl-SI" dirty="0"/>
              <a:t>circulation/loan</a:t>
            </a:r>
            <a:r>
              <a:rPr lang="en-US" dirty="0"/>
              <a:t> in public libraries</a:t>
            </a:r>
            <a:endParaRPr lang="sl-SI" dirty="0"/>
          </a:p>
          <a:p>
            <a:pPr marL="0" indent="0">
              <a:buNone/>
            </a:pPr>
            <a:r>
              <a:rPr lang="sl-SI" dirty="0"/>
              <a:t>Money … Money … Money</a:t>
            </a:r>
          </a:p>
          <a:p>
            <a:pPr marL="0" indent="0">
              <a:buNone/>
            </a:pPr>
            <a:endParaRPr lang="sl-SI"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3663026"/>
            <a:ext cx="4409728" cy="2756080"/>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786" y="4129398"/>
            <a:ext cx="6300192" cy="1688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4187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Social Networks</a:t>
            </a:r>
          </a:p>
        </p:txBody>
      </p:sp>
      <p:sp>
        <p:nvSpPr>
          <p:cNvPr id="6" name="Text Placeholder 5"/>
          <p:cNvSpPr>
            <a:spLocks noGrp="1"/>
          </p:cNvSpPr>
          <p:nvPr>
            <p:ph sz="half" idx="1"/>
          </p:nvPr>
        </p:nvSpPr>
        <p:spPr>
          <a:xfrm>
            <a:off x="323851" y="1412875"/>
            <a:ext cx="2735982" cy="5040313"/>
          </a:xfrm>
        </p:spPr>
        <p:txBody>
          <a:bodyPr/>
          <a:lstStyle/>
          <a:p>
            <a:pPr marL="0" lvl="0" indent="0">
              <a:buNone/>
            </a:pPr>
            <a:r>
              <a:rPr lang="en-GB" sz="1600" dirty="0" err="1">
                <a:solidFill>
                  <a:prstClr val="white">
                    <a:lumMod val="50000"/>
                  </a:prstClr>
                </a:solidFill>
              </a:rPr>
              <a:t>mCOBISS</a:t>
            </a:r>
            <a:endParaRPr lang="en-GB" sz="1600" dirty="0">
              <a:solidFill>
                <a:prstClr val="white">
                  <a:lumMod val="50000"/>
                </a:prstClr>
              </a:solidFill>
            </a:endParaRPr>
          </a:p>
          <a:p>
            <a:pPr marL="0" lvl="0" indent="0">
              <a:buNone/>
            </a:pPr>
            <a:r>
              <a:rPr lang="en-GB" sz="1600" dirty="0">
                <a:solidFill>
                  <a:prstClr val="white">
                    <a:lumMod val="50000"/>
                  </a:prstClr>
                </a:solidFill>
              </a:rPr>
              <a:t>eBooks</a:t>
            </a:r>
          </a:p>
          <a:p>
            <a:pPr marL="0" indent="0">
              <a:buNone/>
            </a:pPr>
            <a:r>
              <a:rPr lang="en-GB" sz="1600" dirty="0">
                <a:solidFill>
                  <a:schemeClr val="bg1">
                    <a:lumMod val="50000"/>
                  </a:schemeClr>
                </a:solidFill>
              </a:rPr>
              <a:t>Mobile Library (</a:t>
            </a:r>
            <a:r>
              <a:rPr lang="en-GB" sz="1600" dirty="0" err="1">
                <a:solidFill>
                  <a:schemeClr val="bg1">
                    <a:lumMod val="50000"/>
                  </a:schemeClr>
                </a:solidFill>
              </a:rPr>
              <a:t>Bibliobus</a:t>
            </a:r>
            <a:r>
              <a:rPr lang="en-GB" sz="1600" dirty="0">
                <a:solidFill>
                  <a:schemeClr val="bg1">
                    <a:lumMod val="50000"/>
                  </a:schemeClr>
                </a:solidFill>
              </a:rPr>
              <a:t>) </a:t>
            </a:r>
          </a:p>
          <a:p>
            <a:pPr marL="0" lvl="0" indent="0">
              <a:buNone/>
            </a:pPr>
            <a:r>
              <a:rPr lang="en-GB" sz="1600" dirty="0">
                <a:solidFill>
                  <a:prstClr val="white">
                    <a:lumMod val="50000"/>
                  </a:prstClr>
                </a:solidFill>
              </a:rPr>
              <a:t>Hosting</a:t>
            </a:r>
          </a:p>
          <a:p>
            <a:pPr marL="0" lvl="0" indent="0">
              <a:buNone/>
            </a:pPr>
            <a:r>
              <a:rPr lang="en-GB" sz="1600" dirty="0">
                <a:solidFill>
                  <a:prstClr val="white">
                    <a:lumMod val="50000"/>
                  </a:prstClr>
                </a:solidFill>
              </a:rPr>
              <a:t>Ask a Librarian</a:t>
            </a:r>
          </a:p>
          <a:p>
            <a:pPr marL="0" lvl="0" indent="0">
              <a:buNone/>
            </a:pPr>
            <a:r>
              <a:rPr lang="en-GB" sz="1600" dirty="0">
                <a:solidFill>
                  <a:prstClr val="white">
                    <a:lumMod val="50000"/>
                  </a:prstClr>
                </a:solidFill>
              </a:rPr>
              <a:t>Journal OZ</a:t>
            </a:r>
          </a:p>
          <a:p>
            <a:pPr marL="0" lvl="0" indent="0">
              <a:buNone/>
            </a:pPr>
            <a:r>
              <a:rPr lang="en-GB" sz="1600" dirty="0">
                <a:solidFill>
                  <a:prstClr val="white">
                    <a:lumMod val="50000"/>
                  </a:prstClr>
                </a:solidFill>
              </a:rPr>
              <a:t>Foreign Databases &amp; Services</a:t>
            </a:r>
          </a:p>
          <a:p>
            <a:pPr marL="0" lvl="0" indent="0">
              <a:buNone/>
            </a:pPr>
            <a:r>
              <a:rPr lang="en-GB" sz="1600" dirty="0">
                <a:solidFill>
                  <a:prstClr val="white">
                    <a:lumMod val="50000"/>
                  </a:prstClr>
                </a:solidFill>
              </a:rPr>
              <a:t>Most Read Books</a:t>
            </a:r>
          </a:p>
          <a:p>
            <a:pPr marL="0" lvl="0" indent="0">
              <a:buNone/>
            </a:pPr>
            <a:r>
              <a:rPr lang="en-GB" sz="1600" dirty="0">
                <a:solidFill>
                  <a:prstClr val="white">
                    <a:lumMod val="50000"/>
                  </a:prstClr>
                </a:solidFill>
              </a:rPr>
              <a:t>Public Lending Rights Provision</a:t>
            </a:r>
          </a:p>
          <a:p>
            <a:pPr marL="0" lvl="0" indent="0">
              <a:buNone/>
            </a:pPr>
            <a:r>
              <a:rPr lang="en-GB" sz="1600" b="1" dirty="0"/>
              <a:t>Social Networks</a:t>
            </a:r>
          </a:p>
          <a:p>
            <a:pPr marL="0" lvl="0" indent="0">
              <a:buNone/>
            </a:pPr>
            <a:r>
              <a:rPr lang="en-GB" sz="1600" dirty="0">
                <a:solidFill>
                  <a:prstClr val="white">
                    <a:lumMod val="50000"/>
                  </a:prstClr>
                </a:solidFill>
              </a:rPr>
              <a:t>Special Servers</a:t>
            </a:r>
          </a:p>
          <a:p>
            <a:pPr marL="0" lvl="0" indent="0">
              <a:buNone/>
            </a:pPr>
            <a:r>
              <a:rPr lang="en-GB" sz="1600" dirty="0" err="1">
                <a:solidFill>
                  <a:prstClr val="white">
                    <a:lumMod val="50000"/>
                  </a:prstClr>
                </a:solidFill>
              </a:rPr>
              <a:t>Libroam</a:t>
            </a:r>
            <a:endParaRPr lang="en-GB" sz="1600" dirty="0">
              <a:solidFill>
                <a:prstClr val="white">
                  <a:lumMod val="50000"/>
                </a:prstClr>
              </a:solidFill>
            </a:endParaRPr>
          </a:p>
          <a:p>
            <a:pPr marL="0" lvl="0" indent="0">
              <a:buNone/>
            </a:pPr>
            <a:r>
              <a:rPr lang="en-GB" sz="1600" dirty="0">
                <a:solidFill>
                  <a:prstClr val="white">
                    <a:lumMod val="50000"/>
                  </a:prstClr>
                </a:solidFill>
              </a:rPr>
              <a:t>COBISS AAI</a:t>
            </a:r>
          </a:p>
          <a:p>
            <a:pPr marL="0" indent="0">
              <a:buNone/>
            </a:pPr>
            <a:r>
              <a:rPr lang="en-GB" sz="1600" dirty="0">
                <a:solidFill>
                  <a:prstClr val="white">
                    <a:lumMod val="50000"/>
                  </a:prstClr>
                </a:solidFill>
              </a:rPr>
              <a:t>COBISS/</a:t>
            </a:r>
            <a:r>
              <a:rPr lang="en-GB" sz="1600" dirty="0" err="1">
                <a:solidFill>
                  <a:prstClr val="white">
                    <a:lumMod val="50000"/>
                  </a:prstClr>
                </a:solidFill>
              </a:rPr>
              <a:t>SciMet</a:t>
            </a:r>
            <a:endParaRPr lang="en-GB" sz="1600" dirty="0">
              <a:solidFill>
                <a:prstClr val="white">
                  <a:lumMod val="50000"/>
                </a:prstClr>
              </a:solidFill>
            </a:endParaRPr>
          </a:p>
          <a:p>
            <a:pPr marL="0" lvl="0" indent="0">
              <a:buNone/>
            </a:pPr>
            <a:r>
              <a:rPr lang="en-GB" sz="1600" dirty="0">
                <a:solidFill>
                  <a:prstClr val="white">
                    <a:lumMod val="50000"/>
                  </a:prstClr>
                </a:solidFill>
              </a:rPr>
              <a:t>Alternative Impact Metrics</a:t>
            </a:r>
          </a:p>
          <a:p>
            <a:pPr marL="0" lvl="0" indent="0">
              <a:buNone/>
            </a:pPr>
            <a:endParaRPr lang="sl-SI" dirty="0"/>
          </a:p>
        </p:txBody>
      </p:sp>
      <p:sp>
        <p:nvSpPr>
          <p:cNvPr id="2" name="Content Placeholder 1"/>
          <p:cNvSpPr>
            <a:spLocks noGrp="1"/>
          </p:cNvSpPr>
          <p:nvPr>
            <p:ph sz="half" idx="2"/>
          </p:nvPr>
        </p:nvSpPr>
        <p:spPr>
          <a:xfrm>
            <a:off x="2987824" y="1412875"/>
            <a:ext cx="6156176" cy="5040313"/>
          </a:xfrm>
        </p:spPr>
        <p:txBody>
          <a:bodyPr/>
          <a:lstStyle/>
          <a:p>
            <a:pPr marL="0" indent="0">
              <a:buNone/>
            </a:pPr>
            <a:r>
              <a:rPr lang="en-GB" dirty="0"/>
              <a:t>Facebook</a:t>
            </a:r>
          </a:p>
          <a:p>
            <a:pPr marL="0" indent="0">
              <a:buNone/>
            </a:pPr>
            <a:r>
              <a:rPr lang="en-GB" dirty="0"/>
              <a:t>Twitter</a:t>
            </a:r>
          </a:p>
          <a:p>
            <a:pPr marL="0" indent="0">
              <a:buNone/>
            </a:pPr>
            <a:r>
              <a:rPr lang="en-GB" dirty="0"/>
              <a:t>YouTube</a:t>
            </a:r>
          </a:p>
          <a:p>
            <a:pPr marL="0" indent="0">
              <a:buNone/>
            </a:pPr>
            <a:r>
              <a:rPr lang="en-GB" dirty="0"/>
              <a:t>Blog</a:t>
            </a:r>
          </a:p>
          <a:p>
            <a:pPr marL="0" indent="0">
              <a:buNone/>
            </a:pPr>
            <a:endParaRPr lang="sl-SI" dirty="0"/>
          </a:p>
          <a:p>
            <a:pPr marL="0" indent="0">
              <a:buNone/>
            </a:pPr>
            <a:endParaRPr lang="sl-SI" dirty="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8046" y="4293096"/>
            <a:ext cx="6285954"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3284984"/>
            <a:ext cx="1658302" cy="569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4690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Special Servers</a:t>
            </a:r>
          </a:p>
        </p:txBody>
      </p:sp>
      <p:sp>
        <p:nvSpPr>
          <p:cNvPr id="6" name="Text Placeholder 5"/>
          <p:cNvSpPr>
            <a:spLocks noGrp="1"/>
          </p:cNvSpPr>
          <p:nvPr>
            <p:ph sz="half" idx="1"/>
          </p:nvPr>
        </p:nvSpPr>
        <p:spPr>
          <a:xfrm>
            <a:off x="323851" y="1412875"/>
            <a:ext cx="2735982" cy="5040313"/>
          </a:xfrm>
        </p:spPr>
        <p:txBody>
          <a:bodyPr/>
          <a:lstStyle/>
          <a:p>
            <a:pPr marL="0" lvl="0" indent="0">
              <a:buNone/>
            </a:pPr>
            <a:r>
              <a:rPr lang="en-GB" sz="1600" dirty="0" err="1">
                <a:solidFill>
                  <a:prstClr val="white">
                    <a:lumMod val="50000"/>
                  </a:prstClr>
                </a:solidFill>
              </a:rPr>
              <a:t>mCOBISS</a:t>
            </a:r>
            <a:endParaRPr lang="en-GB" sz="1600" dirty="0">
              <a:solidFill>
                <a:prstClr val="white">
                  <a:lumMod val="50000"/>
                </a:prstClr>
              </a:solidFill>
            </a:endParaRPr>
          </a:p>
          <a:p>
            <a:pPr marL="0" lvl="0" indent="0">
              <a:buNone/>
            </a:pPr>
            <a:r>
              <a:rPr lang="en-GB" sz="1600" dirty="0">
                <a:solidFill>
                  <a:prstClr val="white">
                    <a:lumMod val="50000"/>
                  </a:prstClr>
                </a:solidFill>
              </a:rPr>
              <a:t>eBooks</a:t>
            </a:r>
          </a:p>
          <a:p>
            <a:pPr marL="0" indent="0">
              <a:buNone/>
            </a:pPr>
            <a:r>
              <a:rPr lang="en-GB" sz="1600" dirty="0">
                <a:solidFill>
                  <a:schemeClr val="bg1">
                    <a:lumMod val="50000"/>
                  </a:schemeClr>
                </a:solidFill>
              </a:rPr>
              <a:t>Mobile Library (</a:t>
            </a:r>
            <a:r>
              <a:rPr lang="en-GB" sz="1600" dirty="0" err="1">
                <a:solidFill>
                  <a:schemeClr val="bg1">
                    <a:lumMod val="50000"/>
                  </a:schemeClr>
                </a:solidFill>
              </a:rPr>
              <a:t>Bibliobus</a:t>
            </a:r>
            <a:r>
              <a:rPr lang="en-GB" sz="1600" dirty="0">
                <a:solidFill>
                  <a:schemeClr val="bg1">
                    <a:lumMod val="50000"/>
                  </a:schemeClr>
                </a:solidFill>
              </a:rPr>
              <a:t>) </a:t>
            </a:r>
          </a:p>
          <a:p>
            <a:pPr marL="0" lvl="0" indent="0">
              <a:buNone/>
            </a:pPr>
            <a:r>
              <a:rPr lang="en-GB" sz="1600" dirty="0">
                <a:solidFill>
                  <a:prstClr val="white">
                    <a:lumMod val="50000"/>
                  </a:prstClr>
                </a:solidFill>
              </a:rPr>
              <a:t>Hosting</a:t>
            </a:r>
          </a:p>
          <a:p>
            <a:pPr marL="0" lvl="0" indent="0">
              <a:buNone/>
            </a:pPr>
            <a:r>
              <a:rPr lang="en-GB" sz="1600" dirty="0">
                <a:solidFill>
                  <a:prstClr val="white">
                    <a:lumMod val="50000"/>
                  </a:prstClr>
                </a:solidFill>
              </a:rPr>
              <a:t>Ask a Librarian</a:t>
            </a:r>
          </a:p>
          <a:p>
            <a:pPr marL="0" lvl="0" indent="0">
              <a:buNone/>
            </a:pPr>
            <a:r>
              <a:rPr lang="en-GB" sz="1600" dirty="0">
                <a:solidFill>
                  <a:prstClr val="white">
                    <a:lumMod val="50000"/>
                  </a:prstClr>
                </a:solidFill>
              </a:rPr>
              <a:t>Journal OZ</a:t>
            </a:r>
          </a:p>
          <a:p>
            <a:pPr marL="0" lvl="0" indent="0">
              <a:buNone/>
            </a:pPr>
            <a:r>
              <a:rPr lang="en-GB" sz="1600" dirty="0">
                <a:solidFill>
                  <a:prstClr val="white">
                    <a:lumMod val="50000"/>
                  </a:prstClr>
                </a:solidFill>
              </a:rPr>
              <a:t>Foreign Databases &amp; Services</a:t>
            </a:r>
          </a:p>
          <a:p>
            <a:pPr marL="0" lvl="0" indent="0">
              <a:buNone/>
            </a:pPr>
            <a:r>
              <a:rPr lang="en-GB" sz="1600" dirty="0">
                <a:solidFill>
                  <a:prstClr val="white">
                    <a:lumMod val="50000"/>
                  </a:prstClr>
                </a:solidFill>
              </a:rPr>
              <a:t>Most Read Books</a:t>
            </a:r>
          </a:p>
          <a:p>
            <a:pPr marL="0" lvl="0" indent="0">
              <a:buNone/>
            </a:pPr>
            <a:r>
              <a:rPr lang="en-GB" sz="1600" dirty="0">
                <a:solidFill>
                  <a:prstClr val="white">
                    <a:lumMod val="50000"/>
                  </a:prstClr>
                </a:solidFill>
              </a:rPr>
              <a:t>Public Lending Rights Provision</a:t>
            </a:r>
          </a:p>
          <a:p>
            <a:pPr marL="0" lvl="0" indent="0">
              <a:buNone/>
            </a:pPr>
            <a:r>
              <a:rPr lang="en-GB" sz="1600" dirty="0">
                <a:solidFill>
                  <a:prstClr val="white">
                    <a:lumMod val="50000"/>
                  </a:prstClr>
                </a:solidFill>
              </a:rPr>
              <a:t>Social Networks</a:t>
            </a:r>
          </a:p>
          <a:p>
            <a:pPr marL="0" lvl="0" indent="0">
              <a:buNone/>
            </a:pPr>
            <a:r>
              <a:rPr lang="en-GB" sz="1600" b="1" dirty="0"/>
              <a:t>Special Servers</a:t>
            </a:r>
          </a:p>
          <a:p>
            <a:pPr marL="0" lvl="0" indent="0">
              <a:buNone/>
            </a:pPr>
            <a:r>
              <a:rPr lang="en-GB" sz="1600" dirty="0" err="1">
                <a:solidFill>
                  <a:prstClr val="white">
                    <a:lumMod val="50000"/>
                  </a:prstClr>
                </a:solidFill>
              </a:rPr>
              <a:t>Libroam</a:t>
            </a:r>
            <a:endParaRPr lang="en-GB" sz="1600" dirty="0">
              <a:solidFill>
                <a:prstClr val="white">
                  <a:lumMod val="50000"/>
                </a:prstClr>
              </a:solidFill>
            </a:endParaRPr>
          </a:p>
          <a:p>
            <a:pPr marL="0" lvl="0" indent="0">
              <a:buNone/>
            </a:pPr>
            <a:r>
              <a:rPr lang="en-GB" sz="1600" dirty="0">
                <a:solidFill>
                  <a:prstClr val="white">
                    <a:lumMod val="50000"/>
                  </a:prstClr>
                </a:solidFill>
              </a:rPr>
              <a:t>COBISS AAI</a:t>
            </a:r>
          </a:p>
          <a:p>
            <a:pPr marL="0" indent="0">
              <a:buNone/>
            </a:pPr>
            <a:r>
              <a:rPr lang="en-GB" sz="1600" dirty="0">
                <a:solidFill>
                  <a:prstClr val="white">
                    <a:lumMod val="50000"/>
                  </a:prstClr>
                </a:solidFill>
              </a:rPr>
              <a:t>COBISS/</a:t>
            </a:r>
            <a:r>
              <a:rPr lang="en-GB" sz="1600" dirty="0" err="1">
                <a:solidFill>
                  <a:prstClr val="white">
                    <a:lumMod val="50000"/>
                  </a:prstClr>
                </a:solidFill>
              </a:rPr>
              <a:t>SciMet</a:t>
            </a:r>
            <a:endParaRPr lang="en-GB" sz="1600" dirty="0">
              <a:solidFill>
                <a:prstClr val="white">
                  <a:lumMod val="50000"/>
                </a:prstClr>
              </a:solidFill>
            </a:endParaRPr>
          </a:p>
          <a:p>
            <a:pPr marL="0" lvl="0" indent="0">
              <a:buNone/>
            </a:pPr>
            <a:r>
              <a:rPr lang="en-GB" sz="1600" dirty="0">
                <a:solidFill>
                  <a:prstClr val="white">
                    <a:lumMod val="50000"/>
                  </a:prstClr>
                </a:solidFill>
              </a:rPr>
              <a:t>Alternative Impact Metrics</a:t>
            </a:r>
          </a:p>
          <a:p>
            <a:pPr marL="0" lvl="0" indent="0">
              <a:buNone/>
            </a:pPr>
            <a:endParaRPr lang="en-GB" dirty="0"/>
          </a:p>
        </p:txBody>
      </p:sp>
      <p:sp>
        <p:nvSpPr>
          <p:cNvPr id="2" name="Content Placeholder 1"/>
          <p:cNvSpPr>
            <a:spLocks noGrp="1"/>
          </p:cNvSpPr>
          <p:nvPr>
            <p:ph sz="half" idx="2"/>
          </p:nvPr>
        </p:nvSpPr>
        <p:spPr>
          <a:xfrm>
            <a:off x="2987824" y="1412875"/>
            <a:ext cx="6156176" cy="5040313"/>
          </a:xfrm>
        </p:spPr>
        <p:txBody>
          <a:bodyPr/>
          <a:lstStyle/>
          <a:p>
            <a:pPr marL="0" indent="0">
              <a:buNone/>
            </a:pPr>
            <a:r>
              <a:rPr lang="en-GB" dirty="0"/>
              <a:t>Z39.50; SRW/SRU; OAI</a:t>
            </a:r>
            <a:r>
              <a:rPr lang="sl-SI"/>
              <a:t>-PMH</a:t>
            </a:r>
            <a:endParaRPr lang="en-GB" dirty="0"/>
          </a:p>
          <a:p>
            <a:pPr marL="0" indent="0">
              <a:buNone/>
            </a:pPr>
            <a:r>
              <a:rPr lang="sl-SI" dirty="0"/>
              <a:t>        </a:t>
            </a:r>
            <a:r>
              <a:rPr lang="en-GB" sz="2000" i="1" dirty="0"/>
              <a:t>access to bibliographic databases</a:t>
            </a:r>
            <a:endParaRPr lang="en-GB" dirty="0"/>
          </a:p>
          <a:p>
            <a:pPr marL="0" indent="0">
              <a:buNone/>
            </a:pPr>
            <a:r>
              <a:rPr lang="en-GB" sz="2000" i="1" dirty="0"/>
              <a:t>          particular agreements</a:t>
            </a:r>
            <a:endParaRPr lang="en-GB" i="1" dirty="0"/>
          </a:p>
          <a:p>
            <a:pPr marL="0" indent="0">
              <a:buNone/>
            </a:pPr>
            <a:r>
              <a:rPr lang="en-GB" dirty="0"/>
              <a:t>LDAP to authenticate library users</a:t>
            </a:r>
          </a:p>
          <a:p>
            <a:pPr marL="0" indent="0">
              <a:buNone/>
            </a:pPr>
            <a:r>
              <a:rPr lang="en-GB" dirty="0"/>
              <a:t>SIP2 for operations supporting devices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3663026"/>
            <a:ext cx="4409728" cy="2756080"/>
          </a:xfrm>
          <a:prstGeom prst="rect">
            <a:avLst/>
          </a:prstGeom>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9249" y="3789040"/>
            <a:ext cx="4956625"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5685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err="1"/>
              <a:t>Libroam</a:t>
            </a:r>
            <a:endParaRPr lang="en-GB" dirty="0"/>
          </a:p>
        </p:txBody>
      </p:sp>
      <p:sp>
        <p:nvSpPr>
          <p:cNvPr id="6" name="Text Placeholder 5"/>
          <p:cNvSpPr>
            <a:spLocks noGrp="1"/>
          </p:cNvSpPr>
          <p:nvPr>
            <p:ph sz="half" idx="1"/>
          </p:nvPr>
        </p:nvSpPr>
        <p:spPr>
          <a:xfrm>
            <a:off x="323851" y="1412875"/>
            <a:ext cx="2735982" cy="5040313"/>
          </a:xfrm>
        </p:spPr>
        <p:txBody>
          <a:bodyPr/>
          <a:lstStyle/>
          <a:p>
            <a:pPr marL="0" lvl="0" indent="0">
              <a:buNone/>
            </a:pPr>
            <a:r>
              <a:rPr lang="en-GB" sz="1600" dirty="0" err="1">
                <a:solidFill>
                  <a:prstClr val="white">
                    <a:lumMod val="50000"/>
                  </a:prstClr>
                </a:solidFill>
              </a:rPr>
              <a:t>mCOBISS</a:t>
            </a:r>
            <a:endParaRPr lang="en-GB" sz="1600" dirty="0">
              <a:solidFill>
                <a:prstClr val="white">
                  <a:lumMod val="50000"/>
                </a:prstClr>
              </a:solidFill>
            </a:endParaRPr>
          </a:p>
          <a:p>
            <a:pPr marL="0" lvl="0" indent="0">
              <a:buNone/>
            </a:pPr>
            <a:r>
              <a:rPr lang="en-GB" sz="1600" dirty="0">
                <a:solidFill>
                  <a:prstClr val="white">
                    <a:lumMod val="50000"/>
                  </a:prstClr>
                </a:solidFill>
              </a:rPr>
              <a:t>eBooks</a:t>
            </a:r>
          </a:p>
          <a:p>
            <a:pPr marL="0" indent="0">
              <a:buNone/>
            </a:pPr>
            <a:r>
              <a:rPr lang="en-GB" sz="1600" dirty="0">
                <a:solidFill>
                  <a:schemeClr val="bg1">
                    <a:lumMod val="50000"/>
                  </a:schemeClr>
                </a:solidFill>
              </a:rPr>
              <a:t>Mobile Library (</a:t>
            </a:r>
            <a:r>
              <a:rPr lang="en-GB" sz="1600" dirty="0" err="1">
                <a:solidFill>
                  <a:schemeClr val="bg1">
                    <a:lumMod val="50000"/>
                  </a:schemeClr>
                </a:solidFill>
              </a:rPr>
              <a:t>Bibliobus</a:t>
            </a:r>
            <a:r>
              <a:rPr lang="en-GB" sz="1600" dirty="0">
                <a:solidFill>
                  <a:schemeClr val="bg1">
                    <a:lumMod val="50000"/>
                  </a:schemeClr>
                </a:solidFill>
              </a:rPr>
              <a:t>)</a:t>
            </a:r>
            <a:endParaRPr lang="sl-SI" sz="1600" dirty="0">
              <a:solidFill>
                <a:schemeClr val="bg1">
                  <a:lumMod val="50000"/>
                </a:schemeClr>
              </a:solidFill>
            </a:endParaRPr>
          </a:p>
          <a:p>
            <a:pPr marL="0" indent="0">
              <a:buNone/>
            </a:pPr>
            <a:r>
              <a:rPr lang="sl-SI" sz="1600" dirty="0">
                <a:solidFill>
                  <a:schemeClr val="bg1">
                    <a:lumMod val="50000"/>
                  </a:schemeClr>
                </a:solidFill>
              </a:rPr>
              <a:t>Hosting</a:t>
            </a:r>
            <a:r>
              <a:rPr lang="en-GB" sz="1600" dirty="0">
                <a:solidFill>
                  <a:schemeClr val="bg1">
                    <a:lumMod val="50000"/>
                  </a:schemeClr>
                </a:solidFill>
              </a:rPr>
              <a:t> </a:t>
            </a:r>
          </a:p>
          <a:p>
            <a:pPr marL="0" lvl="0" indent="0">
              <a:buNone/>
            </a:pPr>
            <a:r>
              <a:rPr lang="en-GB" sz="1600" dirty="0">
                <a:solidFill>
                  <a:prstClr val="white">
                    <a:lumMod val="50000"/>
                  </a:prstClr>
                </a:solidFill>
              </a:rPr>
              <a:t>Ask a Librarian</a:t>
            </a:r>
          </a:p>
          <a:p>
            <a:pPr marL="0" lvl="0" indent="0">
              <a:buNone/>
            </a:pPr>
            <a:r>
              <a:rPr lang="en-GB" sz="1600" dirty="0">
                <a:solidFill>
                  <a:prstClr val="white">
                    <a:lumMod val="50000"/>
                  </a:prstClr>
                </a:solidFill>
              </a:rPr>
              <a:t>Journal OZ</a:t>
            </a:r>
          </a:p>
          <a:p>
            <a:pPr marL="0" lvl="0" indent="0">
              <a:buNone/>
            </a:pPr>
            <a:r>
              <a:rPr lang="en-GB" sz="1600" dirty="0">
                <a:solidFill>
                  <a:prstClr val="white">
                    <a:lumMod val="50000"/>
                  </a:prstClr>
                </a:solidFill>
              </a:rPr>
              <a:t>Foreign Databases &amp; Services</a:t>
            </a:r>
          </a:p>
          <a:p>
            <a:pPr marL="0" lvl="0" indent="0">
              <a:buNone/>
            </a:pPr>
            <a:r>
              <a:rPr lang="en-GB" sz="1600" dirty="0">
                <a:solidFill>
                  <a:prstClr val="white">
                    <a:lumMod val="50000"/>
                  </a:prstClr>
                </a:solidFill>
              </a:rPr>
              <a:t>Most Read Books</a:t>
            </a:r>
          </a:p>
          <a:p>
            <a:pPr marL="0" lvl="0" indent="0">
              <a:buNone/>
            </a:pPr>
            <a:r>
              <a:rPr lang="en-GB" sz="1600" dirty="0">
                <a:solidFill>
                  <a:prstClr val="white">
                    <a:lumMod val="50000"/>
                  </a:prstClr>
                </a:solidFill>
              </a:rPr>
              <a:t>Public Lending Rights Provision</a:t>
            </a:r>
          </a:p>
          <a:p>
            <a:pPr marL="0" lvl="0" indent="0">
              <a:buNone/>
            </a:pPr>
            <a:r>
              <a:rPr lang="en-GB" sz="1600" dirty="0">
                <a:solidFill>
                  <a:prstClr val="white">
                    <a:lumMod val="50000"/>
                  </a:prstClr>
                </a:solidFill>
              </a:rPr>
              <a:t>Social Networks</a:t>
            </a:r>
          </a:p>
          <a:p>
            <a:pPr marL="0" lvl="0" indent="0">
              <a:buNone/>
            </a:pPr>
            <a:r>
              <a:rPr lang="en-GB" sz="1600" dirty="0">
                <a:solidFill>
                  <a:prstClr val="white">
                    <a:lumMod val="50000"/>
                  </a:prstClr>
                </a:solidFill>
              </a:rPr>
              <a:t>Special Servers</a:t>
            </a:r>
          </a:p>
          <a:p>
            <a:pPr marL="0" lvl="0" indent="0">
              <a:buNone/>
            </a:pPr>
            <a:r>
              <a:rPr lang="en-GB" sz="1600" b="1" dirty="0" err="1"/>
              <a:t>Libroam</a:t>
            </a:r>
            <a:endParaRPr lang="en-GB" sz="1600" b="1" dirty="0"/>
          </a:p>
          <a:p>
            <a:pPr marL="0" lvl="0" indent="0">
              <a:buNone/>
            </a:pPr>
            <a:r>
              <a:rPr lang="en-GB" sz="1600" dirty="0">
                <a:solidFill>
                  <a:prstClr val="white">
                    <a:lumMod val="50000"/>
                  </a:prstClr>
                </a:solidFill>
              </a:rPr>
              <a:t>COBISS AAI</a:t>
            </a:r>
          </a:p>
          <a:p>
            <a:pPr marL="0" indent="0">
              <a:buNone/>
            </a:pPr>
            <a:r>
              <a:rPr lang="en-GB" sz="1600" dirty="0">
                <a:solidFill>
                  <a:prstClr val="white">
                    <a:lumMod val="50000"/>
                  </a:prstClr>
                </a:solidFill>
              </a:rPr>
              <a:t>COBISS/</a:t>
            </a:r>
            <a:r>
              <a:rPr lang="en-GB" sz="1600" dirty="0" err="1">
                <a:solidFill>
                  <a:prstClr val="white">
                    <a:lumMod val="50000"/>
                  </a:prstClr>
                </a:solidFill>
              </a:rPr>
              <a:t>SciMet</a:t>
            </a:r>
            <a:endParaRPr lang="en-GB" sz="1600" dirty="0">
              <a:solidFill>
                <a:prstClr val="white">
                  <a:lumMod val="50000"/>
                </a:prstClr>
              </a:solidFill>
            </a:endParaRPr>
          </a:p>
          <a:p>
            <a:pPr marL="0" lvl="0" indent="0">
              <a:buNone/>
            </a:pPr>
            <a:r>
              <a:rPr lang="en-GB" sz="1600" dirty="0">
                <a:solidFill>
                  <a:prstClr val="white">
                    <a:lumMod val="50000"/>
                  </a:prstClr>
                </a:solidFill>
              </a:rPr>
              <a:t>Alternative Impact Metrics</a:t>
            </a:r>
          </a:p>
          <a:p>
            <a:pPr marL="0" indent="0">
              <a:buNone/>
            </a:pPr>
            <a:endParaRPr lang="sl-SI" sz="1200" dirty="0"/>
          </a:p>
        </p:txBody>
      </p:sp>
      <p:sp>
        <p:nvSpPr>
          <p:cNvPr id="2" name="Content Placeholder 1"/>
          <p:cNvSpPr>
            <a:spLocks noGrp="1"/>
          </p:cNvSpPr>
          <p:nvPr>
            <p:ph sz="half" idx="2"/>
          </p:nvPr>
        </p:nvSpPr>
        <p:spPr>
          <a:xfrm>
            <a:off x="2987824" y="1412875"/>
            <a:ext cx="6156176" cy="5040313"/>
          </a:xfrm>
        </p:spPr>
        <p:txBody>
          <a:bodyPr/>
          <a:lstStyle/>
          <a:p>
            <a:pPr marL="0" indent="0">
              <a:buNone/>
            </a:pPr>
            <a:r>
              <a:rPr lang="en-GB" b="1" dirty="0"/>
              <a:t>Lib</a:t>
            </a:r>
            <a:r>
              <a:rPr lang="en-GB" dirty="0"/>
              <a:t>rary </a:t>
            </a:r>
            <a:r>
              <a:rPr lang="en-GB" b="1" dirty="0"/>
              <a:t>Roam</a:t>
            </a:r>
            <a:r>
              <a:rPr lang="en-GB" dirty="0"/>
              <a:t>ing - Free secure </a:t>
            </a:r>
            <a:r>
              <a:rPr lang="en-GB" dirty="0" err="1"/>
              <a:t>WiFi</a:t>
            </a:r>
            <a:r>
              <a:rPr lang="en-GB" dirty="0"/>
              <a:t> for patrons</a:t>
            </a:r>
          </a:p>
          <a:p>
            <a:pPr marL="0" indent="0">
              <a:buNone/>
            </a:pPr>
            <a:r>
              <a:rPr lang="en-GB" dirty="0" err="1"/>
              <a:t>Eduroam</a:t>
            </a:r>
            <a:r>
              <a:rPr lang="en-GB" dirty="0"/>
              <a:t> clone</a:t>
            </a:r>
          </a:p>
          <a:p>
            <a:pPr marL="0" indent="0">
              <a:buNone/>
            </a:pPr>
            <a:r>
              <a:rPr lang="en-GB" dirty="0"/>
              <a:t>No extra username/password management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3663026"/>
            <a:ext cx="4409728" cy="275608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5332" y="2852935"/>
            <a:ext cx="4301044" cy="3829125"/>
          </a:xfrm>
          <a:prstGeom prst="rect">
            <a:avLst/>
          </a:prstGeom>
        </p:spPr>
      </p:pic>
    </p:spTree>
    <p:extLst>
      <p:ext uri="{BB962C8B-B14F-4D97-AF65-F5344CB8AC3E}">
        <p14:creationId xmlns:p14="http://schemas.microsoft.com/office/powerpoint/2010/main" val="1053554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l-SI" dirty="0"/>
              <a:t>COBISS AAI </a:t>
            </a:r>
          </a:p>
        </p:txBody>
      </p:sp>
      <p:sp>
        <p:nvSpPr>
          <p:cNvPr id="6" name="Text Placeholder 5"/>
          <p:cNvSpPr>
            <a:spLocks noGrp="1"/>
          </p:cNvSpPr>
          <p:nvPr>
            <p:ph sz="half" idx="1"/>
          </p:nvPr>
        </p:nvSpPr>
        <p:spPr>
          <a:xfrm>
            <a:off x="323851" y="1412875"/>
            <a:ext cx="2735982" cy="5040313"/>
          </a:xfrm>
        </p:spPr>
        <p:txBody>
          <a:bodyPr/>
          <a:lstStyle/>
          <a:p>
            <a:pPr marL="0" lvl="0" indent="0">
              <a:buNone/>
            </a:pPr>
            <a:r>
              <a:rPr lang="en-GB" sz="1600" dirty="0" err="1">
                <a:solidFill>
                  <a:prstClr val="white">
                    <a:lumMod val="50000"/>
                  </a:prstClr>
                </a:solidFill>
              </a:rPr>
              <a:t>mCOBISS</a:t>
            </a:r>
            <a:endParaRPr lang="en-GB" sz="1600" dirty="0">
              <a:solidFill>
                <a:prstClr val="white">
                  <a:lumMod val="50000"/>
                </a:prstClr>
              </a:solidFill>
            </a:endParaRPr>
          </a:p>
          <a:p>
            <a:pPr marL="0" lvl="0" indent="0">
              <a:buNone/>
            </a:pPr>
            <a:r>
              <a:rPr lang="en-GB" sz="1600" dirty="0">
                <a:solidFill>
                  <a:prstClr val="white">
                    <a:lumMod val="50000"/>
                  </a:prstClr>
                </a:solidFill>
              </a:rPr>
              <a:t>eBooks</a:t>
            </a:r>
          </a:p>
          <a:p>
            <a:pPr marL="0" indent="0">
              <a:buNone/>
            </a:pPr>
            <a:r>
              <a:rPr lang="en-GB" sz="1600" dirty="0">
                <a:solidFill>
                  <a:schemeClr val="bg1">
                    <a:lumMod val="50000"/>
                  </a:schemeClr>
                </a:solidFill>
              </a:rPr>
              <a:t>Mobile Library (</a:t>
            </a:r>
            <a:r>
              <a:rPr lang="en-GB" sz="1600" dirty="0" err="1">
                <a:solidFill>
                  <a:schemeClr val="bg1">
                    <a:lumMod val="50000"/>
                  </a:schemeClr>
                </a:solidFill>
              </a:rPr>
              <a:t>Bibliobus</a:t>
            </a:r>
            <a:r>
              <a:rPr lang="en-GB" sz="1600" dirty="0">
                <a:solidFill>
                  <a:schemeClr val="bg1">
                    <a:lumMod val="50000"/>
                  </a:schemeClr>
                </a:solidFill>
              </a:rPr>
              <a:t>)</a:t>
            </a:r>
            <a:endParaRPr lang="sl-SI" sz="1600" dirty="0">
              <a:solidFill>
                <a:schemeClr val="bg1">
                  <a:lumMod val="50000"/>
                </a:schemeClr>
              </a:solidFill>
            </a:endParaRPr>
          </a:p>
          <a:p>
            <a:pPr marL="0" indent="0">
              <a:buNone/>
            </a:pPr>
            <a:r>
              <a:rPr lang="sl-SI" sz="1600" dirty="0">
                <a:solidFill>
                  <a:schemeClr val="bg1">
                    <a:lumMod val="50000"/>
                  </a:schemeClr>
                </a:solidFill>
              </a:rPr>
              <a:t>Hosting</a:t>
            </a:r>
            <a:r>
              <a:rPr lang="en-GB" sz="1600" dirty="0">
                <a:solidFill>
                  <a:schemeClr val="bg1">
                    <a:lumMod val="50000"/>
                  </a:schemeClr>
                </a:solidFill>
              </a:rPr>
              <a:t> </a:t>
            </a:r>
          </a:p>
          <a:p>
            <a:pPr marL="0" lvl="0" indent="0">
              <a:buNone/>
            </a:pPr>
            <a:r>
              <a:rPr lang="en-GB" sz="1600" dirty="0">
                <a:solidFill>
                  <a:prstClr val="white">
                    <a:lumMod val="50000"/>
                  </a:prstClr>
                </a:solidFill>
              </a:rPr>
              <a:t>Ask a Librarian</a:t>
            </a:r>
          </a:p>
          <a:p>
            <a:pPr marL="0" lvl="0" indent="0">
              <a:buNone/>
            </a:pPr>
            <a:r>
              <a:rPr lang="en-GB" sz="1600" dirty="0">
                <a:solidFill>
                  <a:prstClr val="white">
                    <a:lumMod val="50000"/>
                  </a:prstClr>
                </a:solidFill>
              </a:rPr>
              <a:t>Journal OZ</a:t>
            </a:r>
          </a:p>
          <a:p>
            <a:pPr marL="0" lvl="0" indent="0">
              <a:buNone/>
            </a:pPr>
            <a:r>
              <a:rPr lang="en-GB" sz="1600" dirty="0">
                <a:solidFill>
                  <a:prstClr val="white">
                    <a:lumMod val="50000"/>
                  </a:prstClr>
                </a:solidFill>
              </a:rPr>
              <a:t>Foreign Databases &amp; Services</a:t>
            </a:r>
          </a:p>
          <a:p>
            <a:pPr marL="0" lvl="0" indent="0">
              <a:buNone/>
            </a:pPr>
            <a:r>
              <a:rPr lang="en-GB" sz="1600" dirty="0">
                <a:solidFill>
                  <a:prstClr val="white">
                    <a:lumMod val="50000"/>
                  </a:prstClr>
                </a:solidFill>
              </a:rPr>
              <a:t>Most Read Books</a:t>
            </a:r>
          </a:p>
          <a:p>
            <a:pPr marL="0" lvl="0" indent="0">
              <a:buNone/>
            </a:pPr>
            <a:r>
              <a:rPr lang="en-GB" sz="1600" dirty="0">
                <a:solidFill>
                  <a:prstClr val="white">
                    <a:lumMod val="50000"/>
                  </a:prstClr>
                </a:solidFill>
              </a:rPr>
              <a:t>Public Lending Rights Provision</a:t>
            </a:r>
          </a:p>
          <a:p>
            <a:pPr marL="0" lvl="0" indent="0">
              <a:buNone/>
            </a:pPr>
            <a:r>
              <a:rPr lang="en-GB" sz="1600" dirty="0">
                <a:solidFill>
                  <a:prstClr val="white">
                    <a:lumMod val="50000"/>
                  </a:prstClr>
                </a:solidFill>
              </a:rPr>
              <a:t>Social Networks</a:t>
            </a:r>
          </a:p>
          <a:p>
            <a:pPr marL="0" lvl="0" indent="0">
              <a:buNone/>
            </a:pPr>
            <a:r>
              <a:rPr lang="en-GB" sz="1600" dirty="0">
                <a:solidFill>
                  <a:prstClr val="white">
                    <a:lumMod val="50000"/>
                  </a:prstClr>
                </a:solidFill>
              </a:rPr>
              <a:t>Special Servers</a:t>
            </a:r>
          </a:p>
          <a:p>
            <a:pPr marL="0" lvl="0" indent="0">
              <a:buNone/>
            </a:pPr>
            <a:r>
              <a:rPr lang="en-GB" sz="1600" dirty="0" err="1">
                <a:solidFill>
                  <a:prstClr val="white">
                    <a:lumMod val="50000"/>
                  </a:prstClr>
                </a:solidFill>
              </a:rPr>
              <a:t>Libroam</a:t>
            </a:r>
            <a:endParaRPr lang="en-GB" sz="1600" dirty="0">
              <a:solidFill>
                <a:prstClr val="white">
                  <a:lumMod val="50000"/>
                </a:prstClr>
              </a:solidFill>
            </a:endParaRPr>
          </a:p>
          <a:p>
            <a:pPr marL="0" lvl="0" indent="0">
              <a:buNone/>
            </a:pPr>
            <a:r>
              <a:rPr lang="en-GB" sz="1600" b="1" dirty="0"/>
              <a:t>COBISS AAI</a:t>
            </a:r>
          </a:p>
          <a:p>
            <a:pPr marL="0" indent="0">
              <a:buNone/>
            </a:pPr>
            <a:r>
              <a:rPr lang="en-GB" sz="1600" dirty="0">
                <a:solidFill>
                  <a:prstClr val="white">
                    <a:lumMod val="50000"/>
                  </a:prstClr>
                </a:solidFill>
              </a:rPr>
              <a:t>COBISS/</a:t>
            </a:r>
            <a:r>
              <a:rPr lang="en-GB" sz="1600" dirty="0" err="1">
                <a:solidFill>
                  <a:prstClr val="white">
                    <a:lumMod val="50000"/>
                  </a:prstClr>
                </a:solidFill>
              </a:rPr>
              <a:t>SciMet</a:t>
            </a:r>
            <a:endParaRPr lang="en-GB" sz="1600" dirty="0">
              <a:solidFill>
                <a:prstClr val="white">
                  <a:lumMod val="50000"/>
                </a:prstClr>
              </a:solidFill>
            </a:endParaRPr>
          </a:p>
          <a:p>
            <a:pPr marL="0" lvl="0" indent="0">
              <a:buNone/>
            </a:pPr>
            <a:r>
              <a:rPr lang="en-GB" sz="1600" dirty="0">
                <a:solidFill>
                  <a:prstClr val="white">
                    <a:lumMod val="50000"/>
                  </a:prstClr>
                </a:solidFill>
              </a:rPr>
              <a:t>Alternative Impact Metrics</a:t>
            </a:r>
          </a:p>
          <a:p>
            <a:pPr marL="0" indent="0">
              <a:buNone/>
            </a:pPr>
            <a:endParaRPr lang="sl-SI" sz="1200" dirty="0"/>
          </a:p>
        </p:txBody>
      </p:sp>
      <p:sp>
        <p:nvSpPr>
          <p:cNvPr id="2" name="Content Placeholder 1"/>
          <p:cNvSpPr>
            <a:spLocks noGrp="1"/>
          </p:cNvSpPr>
          <p:nvPr>
            <p:ph sz="half" idx="2"/>
          </p:nvPr>
        </p:nvSpPr>
        <p:spPr>
          <a:xfrm>
            <a:off x="2987824" y="1412875"/>
            <a:ext cx="6156176" cy="5040313"/>
          </a:xfrm>
        </p:spPr>
        <p:txBody>
          <a:bodyPr/>
          <a:lstStyle/>
          <a:p>
            <a:pPr marL="0" indent="0">
              <a:buNone/>
            </a:pPr>
            <a:r>
              <a:rPr lang="en-GB" dirty="0"/>
              <a:t>Authentication Authorization </a:t>
            </a:r>
            <a:r>
              <a:rPr lang="sl-SI" dirty="0"/>
              <a:t>Infrastructure</a:t>
            </a:r>
            <a:endParaRPr lang="en-GB" dirty="0"/>
          </a:p>
          <a:p>
            <a:pPr marL="0" indent="0">
              <a:buNone/>
            </a:pPr>
            <a:r>
              <a:rPr lang="en-GB" dirty="0"/>
              <a:t>LDAP + Shibboleth</a:t>
            </a:r>
          </a:p>
          <a:p>
            <a:pPr marL="0" indent="0">
              <a:buNone/>
            </a:pPr>
            <a:r>
              <a:rPr lang="en-GB" dirty="0"/>
              <a:t>Single Sign-On</a:t>
            </a:r>
          </a:p>
          <a:p>
            <a:pPr marL="0" indent="0">
              <a:buNone/>
            </a:pPr>
            <a:r>
              <a:rPr lang="en-GB" dirty="0"/>
              <a:t>Digital Identity</a:t>
            </a:r>
          </a:p>
          <a:p>
            <a:pPr marL="0" indent="0">
              <a:buNone/>
            </a:pPr>
            <a:endParaRPr lang="sl-SI"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3663026"/>
            <a:ext cx="4409728" cy="2756080"/>
          </a:xfrm>
          <a:prstGeom prst="rect">
            <a:avLst/>
          </a:prstGeom>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3877" y="3284984"/>
            <a:ext cx="3901827" cy="3232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2788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l-SI" dirty="0"/>
              <a:t>COBISS/</a:t>
            </a:r>
            <a:r>
              <a:rPr lang="sl-SI" dirty="0" err="1"/>
              <a:t>SciMet</a:t>
            </a:r>
            <a:endParaRPr lang="sl-SI" dirty="0"/>
          </a:p>
        </p:txBody>
      </p:sp>
      <p:sp>
        <p:nvSpPr>
          <p:cNvPr id="6" name="Text Placeholder 5"/>
          <p:cNvSpPr>
            <a:spLocks noGrp="1"/>
          </p:cNvSpPr>
          <p:nvPr>
            <p:ph sz="half" idx="1"/>
          </p:nvPr>
        </p:nvSpPr>
        <p:spPr>
          <a:xfrm>
            <a:off x="323851" y="1412875"/>
            <a:ext cx="2735982" cy="5040313"/>
          </a:xfrm>
        </p:spPr>
        <p:txBody>
          <a:bodyPr/>
          <a:lstStyle/>
          <a:p>
            <a:pPr marL="0" lvl="0" indent="0">
              <a:buNone/>
            </a:pPr>
            <a:r>
              <a:rPr lang="en-GB" sz="1600" dirty="0" err="1">
                <a:solidFill>
                  <a:prstClr val="white">
                    <a:lumMod val="50000"/>
                  </a:prstClr>
                </a:solidFill>
              </a:rPr>
              <a:t>mCOBISS</a:t>
            </a:r>
            <a:endParaRPr lang="en-GB" sz="1600" dirty="0">
              <a:solidFill>
                <a:prstClr val="white">
                  <a:lumMod val="50000"/>
                </a:prstClr>
              </a:solidFill>
            </a:endParaRPr>
          </a:p>
          <a:p>
            <a:pPr marL="0" lvl="0" indent="0">
              <a:buNone/>
            </a:pPr>
            <a:r>
              <a:rPr lang="en-GB" sz="1600" dirty="0">
                <a:solidFill>
                  <a:prstClr val="white">
                    <a:lumMod val="50000"/>
                  </a:prstClr>
                </a:solidFill>
              </a:rPr>
              <a:t>eBooks</a:t>
            </a:r>
          </a:p>
          <a:p>
            <a:pPr marL="0" indent="0">
              <a:buNone/>
            </a:pPr>
            <a:r>
              <a:rPr lang="en-GB" sz="1600" dirty="0">
                <a:solidFill>
                  <a:schemeClr val="bg1">
                    <a:lumMod val="50000"/>
                  </a:schemeClr>
                </a:solidFill>
              </a:rPr>
              <a:t>Mobile Library (</a:t>
            </a:r>
            <a:r>
              <a:rPr lang="en-GB" sz="1600" dirty="0" err="1">
                <a:solidFill>
                  <a:schemeClr val="bg1">
                    <a:lumMod val="50000"/>
                  </a:schemeClr>
                </a:solidFill>
              </a:rPr>
              <a:t>Bibliobus</a:t>
            </a:r>
            <a:r>
              <a:rPr lang="en-GB" sz="1600" dirty="0">
                <a:solidFill>
                  <a:schemeClr val="bg1">
                    <a:lumMod val="50000"/>
                  </a:schemeClr>
                </a:solidFill>
              </a:rPr>
              <a:t>) </a:t>
            </a:r>
          </a:p>
          <a:p>
            <a:pPr marL="0" lvl="0" indent="0">
              <a:buNone/>
            </a:pPr>
            <a:r>
              <a:rPr lang="en-GB" sz="1600" dirty="0">
                <a:solidFill>
                  <a:prstClr val="white">
                    <a:lumMod val="50000"/>
                  </a:prstClr>
                </a:solidFill>
              </a:rPr>
              <a:t>Hosting</a:t>
            </a:r>
          </a:p>
          <a:p>
            <a:pPr marL="0" lvl="0" indent="0">
              <a:buNone/>
            </a:pPr>
            <a:r>
              <a:rPr lang="en-GB" sz="1600" dirty="0">
                <a:solidFill>
                  <a:prstClr val="white">
                    <a:lumMod val="50000"/>
                  </a:prstClr>
                </a:solidFill>
              </a:rPr>
              <a:t>Ask a Librarian</a:t>
            </a:r>
          </a:p>
          <a:p>
            <a:pPr marL="0" lvl="0" indent="0">
              <a:buNone/>
            </a:pPr>
            <a:r>
              <a:rPr lang="en-GB" sz="1600" dirty="0">
                <a:solidFill>
                  <a:prstClr val="white">
                    <a:lumMod val="50000"/>
                  </a:prstClr>
                </a:solidFill>
              </a:rPr>
              <a:t>Journal OZ</a:t>
            </a:r>
          </a:p>
          <a:p>
            <a:pPr marL="0" lvl="0" indent="0">
              <a:buNone/>
            </a:pPr>
            <a:r>
              <a:rPr lang="en-GB" sz="1600" dirty="0">
                <a:solidFill>
                  <a:prstClr val="white">
                    <a:lumMod val="50000"/>
                  </a:prstClr>
                </a:solidFill>
              </a:rPr>
              <a:t>Foreign Databases &amp; Services</a:t>
            </a:r>
          </a:p>
          <a:p>
            <a:pPr marL="0" lvl="0" indent="0">
              <a:buNone/>
            </a:pPr>
            <a:r>
              <a:rPr lang="en-GB" sz="1600" dirty="0">
                <a:solidFill>
                  <a:prstClr val="white">
                    <a:lumMod val="50000"/>
                  </a:prstClr>
                </a:solidFill>
              </a:rPr>
              <a:t>Most Read Books</a:t>
            </a:r>
          </a:p>
          <a:p>
            <a:pPr marL="0" lvl="0" indent="0">
              <a:buNone/>
            </a:pPr>
            <a:r>
              <a:rPr lang="en-GB" sz="1600" dirty="0">
                <a:solidFill>
                  <a:prstClr val="white">
                    <a:lumMod val="50000"/>
                  </a:prstClr>
                </a:solidFill>
              </a:rPr>
              <a:t>Public Lending Rights Provision</a:t>
            </a:r>
          </a:p>
          <a:p>
            <a:pPr marL="0" lvl="0" indent="0">
              <a:buNone/>
            </a:pPr>
            <a:r>
              <a:rPr lang="en-GB" sz="1600" dirty="0">
                <a:solidFill>
                  <a:prstClr val="white">
                    <a:lumMod val="50000"/>
                  </a:prstClr>
                </a:solidFill>
              </a:rPr>
              <a:t>Social Networks</a:t>
            </a:r>
          </a:p>
          <a:p>
            <a:pPr marL="0" lvl="0" indent="0">
              <a:buNone/>
            </a:pPr>
            <a:r>
              <a:rPr lang="en-GB" sz="1600" dirty="0">
                <a:solidFill>
                  <a:prstClr val="white">
                    <a:lumMod val="50000"/>
                  </a:prstClr>
                </a:solidFill>
              </a:rPr>
              <a:t>Special Servers</a:t>
            </a:r>
          </a:p>
          <a:p>
            <a:pPr marL="0" lvl="0" indent="0">
              <a:buNone/>
            </a:pPr>
            <a:r>
              <a:rPr lang="en-GB" sz="1600" dirty="0" err="1">
                <a:solidFill>
                  <a:prstClr val="white">
                    <a:lumMod val="50000"/>
                  </a:prstClr>
                </a:solidFill>
              </a:rPr>
              <a:t>Libroam</a:t>
            </a:r>
            <a:endParaRPr lang="en-GB" sz="1600" dirty="0">
              <a:solidFill>
                <a:prstClr val="white">
                  <a:lumMod val="50000"/>
                </a:prstClr>
              </a:solidFill>
            </a:endParaRPr>
          </a:p>
          <a:p>
            <a:pPr marL="0" lvl="0" indent="0">
              <a:buNone/>
            </a:pPr>
            <a:r>
              <a:rPr lang="en-GB" sz="1600" dirty="0">
                <a:solidFill>
                  <a:prstClr val="white">
                    <a:lumMod val="50000"/>
                  </a:prstClr>
                </a:solidFill>
              </a:rPr>
              <a:t>COBISS AAI</a:t>
            </a:r>
          </a:p>
          <a:p>
            <a:pPr marL="0" indent="0">
              <a:buNone/>
            </a:pPr>
            <a:r>
              <a:rPr lang="en-GB" sz="1600" b="1" dirty="0"/>
              <a:t>COBISS/</a:t>
            </a:r>
            <a:r>
              <a:rPr lang="en-GB" sz="1600" b="1" dirty="0" err="1"/>
              <a:t>SciMet</a:t>
            </a:r>
            <a:endParaRPr lang="en-GB" sz="1600" b="1" dirty="0"/>
          </a:p>
          <a:p>
            <a:pPr marL="0" indent="0">
              <a:buNone/>
            </a:pPr>
            <a:r>
              <a:rPr lang="en-GB" sz="1600" dirty="0">
                <a:solidFill>
                  <a:prstClr val="white">
                    <a:lumMod val="50000"/>
                  </a:prstClr>
                </a:solidFill>
              </a:rPr>
              <a:t>Alternative Impact Metrics</a:t>
            </a:r>
          </a:p>
          <a:p>
            <a:pPr marL="0" indent="0">
              <a:buNone/>
            </a:pPr>
            <a:endParaRPr lang="sl-SI" sz="1200" dirty="0"/>
          </a:p>
        </p:txBody>
      </p:sp>
      <p:sp>
        <p:nvSpPr>
          <p:cNvPr id="2" name="Content Placeholder 1"/>
          <p:cNvSpPr>
            <a:spLocks noGrp="1"/>
          </p:cNvSpPr>
          <p:nvPr>
            <p:ph sz="half" idx="2"/>
          </p:nvPr>
        </p:nvSpPr>
        <p:spPr>
          <a:xfrm>
            <a:off x="2987824" y="1412875"/>
            <a:ext cx="6156176" cy="5040313"/>
          </a:xfrm>
        </p:spPr>
        <p:txBody>
          <a:bodyPr/>
          <a:lstStyle/>
          <a:p>
            <a:pPr marL="0" indent="0">
              <a:buNone/>
            </a:pPr>
            <a:r>
              <a:rPr lang="en-GB" dirty="0"/>
              <a:t>Monitoring scientific production </a:t>
            </a:r>
          </a:p>
          <a:p>
            <a:pPr marL="0" indent="0">
              <a:buNone/>
            </a:pPr>
            <a:r>
              <a:rPr lang="en-GB" dirty="0"/>
              <a:t>COBISS &amp; SICRIS                 </a:t>
            </a:r>
            <a:r>
              <a:rPr lang="en-GB" dirty="0" err="1"/>
              <a:t>WoS</a:t>
            </a:r>
            <a:r>
              <a:rPr lang="en-GB" dirty="0"/>
              <a:t> &amp; Scopus</a:t>
            </a:r>
          </a:p>
          <a:p>
            <a:pPr marL="0" indent="0">
              <a:buNone/>
            </a:pPr>
            <a:r>
              <a:rPr lang="en-GB" dirty="0"/>
              <a:t>Statistics, Comparisons, Top 100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2897941"/>
            <a:ext cx="5633864" cy="3521165"/>
          </a:xfrm>
          <a:prstGeom prst="rect">
            <a:avLst/>
          </a:prstGeom>
        </p:spPr>
      </p:pic>
      <p:sp>
        <p:nvSpPr>
          <p:cNvPr id="7" name="Left-Right Arrow 6"/>
          <p:cNvSpPr/>
          <p:nvPr/>
        </p:nvSpPr>
        <p:spPr>
          <a:xfrm>
            <a:off x="5344688" y="1890647"/>
            <a:ext cx="608076" cy="3862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362379"/>
            <a:ext cx="5866963"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1781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l-SI" dirty="0"/>
              <a:t>Alternative Impact Metrics</a:t>
            </a:r>
          </a:p>
        </p:txBody>
      </p:sp>
      <p:sp>
        <p:nvSpPr>
          <p:cNvPr id="6" name="Text Placeholder 5"/>
          <p:cNvSpPr>
            <a:spLocks noGrp="1"/>
          </p:cNvSpPr>
          <p:nvPr>
            <p:ph sz="half" idx="1"/>
          </p:nvPr>
        </p:nvSpPr>
        <p:spPr>
          <a:xfrm>
            <a:off x="323851" y="1412875"/>
            <a:ext cx="2735982" cy="5040313"/>
          </a:xfrm>
        </p:spPr>
        <p:txBody>
          <a:bodyPr/>
          <a:lstStyle/>
          <a:p>
            <a:pPr marL="0" lvl="0" indent="0">
              <a:buNone/>
            </a:pPr>
            <a:r>
              <a:rPr lang="en-GB" sz="1600" dirty="0" err="1">
                <a:solidFill>
                  <a:prstClr val="white">
                    <a:lumMod val="50000"/>
                  </a:prstClr>
                </a:solidFill>
              </a:rPr>
              <a:t>mCOBISS</a:t>
            </a:r>
            <a:endParaRPr lang="en-GB" sz="1600" dirty="0">
              <a:solidFill>
                <a:prstClr val="white">
                  <a:lumMod val="50000"/>
                </a:prstClr>
              </a:solidFill>
            </a:endParaRPr>
          </a:p>
          <a:p>
            <a:pPr marL="0" lvl="0" indent="0">
              <a:buNone/>
            </a:pPr>
            <a:r>
              <a:rPr lang="en-GB" sz="1600" dirty="0">
                <a:solidFill>
                  <a:prstClr val="white">
                    <a:lumMod val="50000"/>
                  </a:prstClr>
                </a:solidFill>
              </a:rPr>
              <a:t>eBooks</a:t>
            </a:r>
          </a:p>
          <a:p>
            <a:pPr marL="0" indent="0">
              <a:buNone/>
            </a:pPr>
            <a:r>
              <a:rPr lang="en-GB" sz="1600" dirty="0">
                <a:solidFill>
                  <a:schemeClr val="bg1">
                    <a:lumMod val="50000"/>
                  </a:schemeClr>
                </a:solidFill>
              </a:rPr>
              <a:t>Mobile Library (</a:t>
            </a:r>
            <a:r>
              <a:rPr lang="en-GB" sz="1600" dirty="0" err="1">
                <a:solidFill>
                  <a:schemeClr val="bg1">
                    <a:lumMod val="50000"/>
                  </a:schemeClr>
                </a:solidFill>
              </a:rPr>
              <a:t>Bibliobus</a:t>
            </a:r>
            <a:r>
              <a:rPr lang="en-GB" sz="1600" dirty="0">
                <a:solidFill>
                  <a:schemeClr val="bg1">
                    <a:lumMod val="50000"/>
                  </a:schemeClr>
                </a:solidFill>
              </a:rPr>
              <a:t>) </a:t>
            </a:r>
          </a:p>
          <a:p>
            <a:pPr marL="0" lvl="0" indent="0">
              <a:buNone/>
            </a:pPr>
            <a:r>
              <a:rPr lang="en-GB" sz="1600" dirty="0">
                <a:solidFill>
                  <a:prstClr val="white">
                    <a:lumMod val="50000"/>
                  </a:prstClr>
                </a:solidFill>
              </a:rPr>
              <a:t>Hosting</a:t>
            </a:r>
          </a:p>
          <a:p>
            <a:pPr marL="0" lvl="0" indent="0">
              <a:buNone/>
            </a:pPr>
            <a:r>
              <a:rPr lang="en-GB" sz="1600" dirty="0">
                <a:solidFill>
                  <a:prstClr val="white">
                    <a:lumMod val="50000"/>
                  </a:prstClr>
                </a:solidFill>
              </a:rPr>
              <a:t>Ask Librarian</a:t>
            </a:r>
          </a:p>
          <a:p>
            <a:pPr marL="0" lvl="0" indent="0">
              <a:buNone/>
            </a:pPr>
            <a:r>
              <a:rPr lang="en-GB" sz="1600" dirty="0">
                <a:solidFill>
                  <a:prstClr val="white">
                    <a:lumMod val="50000"/>
                  </a:prstClr>
                </a:solidFill>
              </a:rPr>
              <a:t>Journal OZ</a:t>
            </a:r>
          </a:p>
          <a:p>
            <a:pPr marL="0" lvl="0" indent="0">
              <a:buNone/>
            </a:pPr>
            <a:r>
              <a:rPr lang="en-GB" sz="1600" dirty="0">
                <a:solidFill>
                  <a:prstClr val="white">
                    <a:lumMod val="50000"/>
                  </a:prstClr>
                </a:solidFill>
              </a:rPr>
              <a:t>Foreign Databases &amp; Services</a:t>
            </a:r>
          </a:p>
          <a:p>
            <a:pPr marL="0" lvl="0" indent="0">
              <a:buNone/>
            </a:pPr>
            <a:r>
              <a:rPr lang="en-GB" sz="1600" dirty="0">
                <a:solidFill>
                  <a:prstClr val="white">
                    <a:lumMod val="50000"/>
                  </a:prstClr>
                </a:solidFill>
              </a:rPr>
              <a:t>Most Read Books</a:t>
            </a:r>
          </a:p>
          <a:p>
            <a:pPr marL="0" lvl="0" indent="0">
              <a:buNone/>
            </a:pPr>
            <a:r>
              <a:rPr lang="en-GB" sz="1600" dirty="0">
                <a:solidFill>
                  <a:prstClr val="white">
                    <a:lumMod val="50000"/>
                  </a:prstClr>
                </a:solidFill>
              </a:rPr>
              <a:t>Public Lending Rights Provision</a:t>
            </a:r>
          </a:p>
          <a:p>
            <a:pPr marL="0" lvl="0" indent="0">
              <a:buNone/>
            </a:pPr>
            <a:r>
              <a:rPr lang="en-GB" sz="1600" dirty="0">
                <a:solidFill>
                  <a:prstClr val="white">
                    <a:lumMod val="50000"/>
                  </a:prstClr>
                </a:solidFill>
              </a:rPr>
              <a:t>Social Networks</a:t>
            </a:r>
          </a:p>
          <a:p>
            <a:pPr marL="0" lvl="0" indent="0">
              <a:buNone/>
            </a:pPr>
            <a:r>
              <a:rPr lang="en-GB" sz="1600" dirty="0">
                <a:solidFill>
                  <a:prstClr val="white">
                    <a:lumMod val="50000"/>
                  </a:prstClr>
                </a:solidFill>
              </a:rPr>
              <a:t>Special Servers</a:t>
            </a:r>
          </a:p>
          <a:p>
            <a:pPr marL="0" lvl="0" indent="0">
              <a:buNone/>
            </a:pPr>
            <a:r>
              <a:rPr lang="en-GB" sz="1600" dirty="0" err="1">
                <a:solidFill>
                  <a:prstClr val="white">
                    <a:lumMod val="50000"/>
                  </a:prstClr>
                </a:solidFill>
              </a:rPr>
              <a:t>Libroam</a:t>
            </a:r>
            <a:endParaRPr lang="en-GB" sz="1600" dirty="0">
              <a:solidFill>
                <a:prstClr val="white">
                  <a:lumMod val="50000"/>
                </a:prstClr>
              </a:solidFill>
            </a:endParaRPr>
          </a:p>
          <a:p>
            <a:pPr marL="0" lvl="0" indent="0">
              <a:buNone/>
            </a:pPr>
            <a:r>
              <a:rPr lang="en-GB" sz="1600" dirty="0">
                <a:solidFill>
                  <a:prstClr val="white">
                    <a:lumMod val="50000"/>
                  </a:prstClr>
                </a:solidFill>
              </a:rPr>
              <a:t>COBISS AAI</a:t>
            </a:r>
          </a:p>
          <a:p>
            <a:pPr marL="0" indent="0">
              <a:buNone/>
            </a:pPr>
            <a:r>
              <a:rPr lang="en-GB" sz="1600" dirty="0">
                <a:solidFill>
                  <a:prstClr val="white">
                    <a:lumMod val="50000"/>
                  </a:prstClr>
                </a:solidFill>
              </a:rPr>
              <a:t>COBISS/</a:t>
            </a:r>
            <a:r>
              <a:rPr lang="en-GB" sz="1600" dirty="0" err="1">
                <a:solidFill>
                  <a:prstClr val="white">
                    <a:lumMod val="50000"/>
                  </a:prstClr>
                </a:solidFill>
              </a:rPr>
              <a:t>SciMet</a:t>
            </a:r>
            <a:endParaRPr lang="en-GB" sz="1600" dirty="0">
              <a:solidFill>
                <a:prstClr val="white">
                  <a:lumMod val="50000"/>
                </a:prstClr>
              </a:solidFill>
            </a:endParaRPr>
          </a:p>
          <a:p>
            <a:pPr marL="0" lvl="0" indent="0">
              <a:buNone/>
            </a:pPr>
            <a:r>
              <a:rPr lang="en-GB" sz="1600" b="1" dirty="0"/>
              <a:t>Alternative Impact Metrics</a:t>
            </a:r>
          </a:p>
          <a:p>
            <a:pPr marL="0" indent="0">
              <a:buNone/>
            </a:pPr>
            <a:endParaRPr lang="sl-SI" sz="1200" dirty="0"/>
          </a:p>
        </p:txBody>
      </p:sp>
      <p:sp>
        <p:nvSpPr>
          <p:cNvPr id="2" name="Content Placeholder 1"/>
          <p:cNvSpPr>
            <a:spLocks noGrp="1"/>
          </p:cNvSpPr>
          <p:nvPr>
            <p:ph sz="half" idx="2"/>
          </p:nvPr>
        </p:nvSpPr>
        <p:spPr>
          <a:xfrm>
            <a:off x="2987824" y="1412875"/>
            <a:ext cx="6156176" cy="5040313"/>
          </a:xfrm>
        </p:spPr>
        <p:txBody>
          <a:bodyPr/>
          <a:lstStyle/>
          <a:p>
            <a:pPr marL="0" indent="0">
              <a:buNone/>
            </a:pPr>
            <a:r>
              <a:rPr lang="en-GB" dirty="0"/>
              <a:t>Traditional</a:t>
            </a:r>
            <a:r>
              <a:rPr lang="sl-SI" dirty="0"/>
              <a:t>: </a:t>
            </a:r>
            <a:r>
              <a:rPr lang="en-US" dirty="0"/>
              <a:t>citations</a:t>
            </a:r>
            <a:r>
              <a:rPr lang="sl-SI" dirty="0"/>
              <a:t>,</a:t>
            </a:r>
            <a:r>
              <a:rPr lang="en-US" dirty="0"/>
              <a:t> </a:t>
            </a:r>
            <a:r>
              <a:rPr lang="en-GB" dirty="0"/>
              <a:t>h-</a:t>
            </a:r>
            <a:r>
              <a:rPr lang="en-GB" dirty="0" err="1"/>
              <a:t>ind</a:t>
            </a:r>
            <a:r>
              <a:rPr lang="sl-SI" dirty="0"/>
              <a:t>ices, etc.</a:t>
            </a:r>
          </a:p>
          <a:p>
            <a:pPr marL="0" indent="0">
              <a:buNone/>
            </a:pPr>
            <a:r>
              <a:rPr lang="sl-SI" dirty="0"/>
              <a:t>New </a:t>
            </a:r>
            <a:r>
              <a:rPr lang="en-GB" dirty="0"/>
              <a:t>thinking</a:t>
            </a:r>
            <a:r>
              <a:rPr lang="sl-SI" dirty="0"/>
              <a:t>:  </a:t>
            </a:r>
          </a:p>
          <a:p>
            <a:r>
              <a:rPr lang="en-US" dirty="0"/>
              <a:t>reach of research on the Internet</a:t>
            </a:r>
            <a:endParaRPr lang="sl-SI" dirty="0"/>
          </a:p>
          <a:p>
            <a:r>
              <a:rPr lang="sl-SI" dirty="0"/>
              <a:t>data from social networks, blogs, news…</a:t>
            </a:r>
          </a:p>
          <a:p>
            <a:pPr marL="0" indent="0">
              <a:buNone/>
            </a:pPr>
            <a:endParaRPr lang="sl-SI"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3663026"/>
            <a:ext cx="4409728" cy="2756080"/>
          </a:xfrm>
          <a:prstGeom prst="rect">
            <a:avLst/>
          </a:prstGeom>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626" y="3140969"/>
            <a:ext cx="4762766" cy="321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0439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sl-SI"/>
          </a:p>
        </p:txBody>
      </p:sp>
      <p:pic>
        <p:nvPicPr>
          <p:cNvPr id="6"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0210" y="1412776"/>
            <a:ext cx="7824237" cy="518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8309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l-SI" dirty="0"/>
              <a:t>IZUM – Institute </a:t>
            </a:r>
            <a:r>
              <a:rPr lang="sl-SI" dirty="0" err="1"/>
              <a:t>of</a:t>
            </a:r>
            <a:r>
              <a:rPr lang="sl-SI" dirty="0"/>
              <a:t> </a:t>
            </a:r>
            <a:r>
              <a:rPr lang="sl-SI" dirty="0" err="1"/>
              <a:t>Information</a:t>
            </a:r>
            <a:r>
              <a:rPr lang="sl-SI" dirty="0"/>
              <a:t> </a:t>
            </a:r>
            <a:r>
              <a:rPr lang="sl-SI" dirty="0" err="1"/>
              <a:t>Sciences</a:t>
            </a:r>
            <a:endParaRPr lang="sl-SI" dirty="0"/>
          </a:p>
        </p:txBody>
      </p:sp>
      <p:sp>
        <p:nvSpPr>
          <p:cNvPr id="2" name="Content Placeholder 1"/>
          <p:cNvSpPr>
            <a:spLocks noGrp="1"/>
          </p:cNvSpPr>
          <p:nvPr>
            <p:ph idx="1"/>
          </p:nvPr>
        </p:nvSpPr>
        <p:spPr/>
        <p:txBody>
          <a:bodyPr>
            <a:normAutofit lnSpcReduction="10000"/>
          </a:bodyPr>
          <a:lstStyle/>
          <a:p>
            <a:pPr marL="0" indent="0">
              <a:buNone/>
              <a:defRPr/>
            </a:pPr>
            <a:r>
              <a:rPr lang="en-GB" altLang="sl-SI" sz="2200" dirty="0"/>
              <a:t>By the Decision of the Slovenia</a:t>
            </a:r>
            <a:r>
              <a:rPr lang="sl-SI" altLang="sl-SI" sz="2200" dirty="0"/>
              <a:t>n </a:t>
            </a:r>
            <a:r>
              <a:rPr lang="en-GB" altLang="sl-SI" sz="2200" dirty="0"/>
              <a:t>Government IZUM </a:t>
            </a:r>
            <a:r>
              <a:rPr lang="sl-SI" altLang="sl-SI" sz="2200" dirty="0" err="1"/>
              <a:t>was</a:t>
            </a:r>
            <a:r>
              <a:rPr lang="sl-SI" altLang="sl-SI" sz="2200" dirty="0"/>
              <a:t> </a:t>
            </a:r>
            <a:r>
              <a:rPr lang="sl-SI" altLang="sl-SI" sz="2200" dirty="0" err="1"/>
              <a:t>established</a:t>
            </a:r>
            <a:r>
              <a:rPr lang="sl-SI" altLang="sl-SI" sz="2200" dirty="0"/>
              <a:t> </a:t>
            </a:r>
            <a:r>
              <a:rPr lang="en-GB" altLang="sl-SI" sz="2200" dirty="0"/>
              <a:t>as a non-profit public institution</a:t>
            </a:r>
            <a:r>
              <a:rPr lang="sl-SI" altLang="sl-SI" sz="2200" dirty="0"/>
              <a:t> </a:t>
            </a:r>
            <a:r>
              <a:rPr lang="sl-SI" altLang="sl-SI" sz="2200" dirty="0" err="1"/>
              <a:t>with</a:t>
            </a:r>
            <a:r>
              <a:rPr lang="sl-SI" altLang="sl-SI" sz="2200" dirty="0"/>
              <a:t> </a:t>
            </a:r>
            <a:r>
              <a:rPr lang="en-GB" altLang="sl-SI" sz="2200" dirty="0"/>
              <a:t>the role of:</a:t>
            </a:r>
            <a:endParaRPr lang="sl-SI" altLang="sl-SI" sz="2200" dirty="0"/>
          </a:p>
          <a:p>
            <a:pPr lvl="1">
              <a:defRPr/>
            </a:pPr>
            <a:r>
              <a:rPr lang="en-GB" altLang="sl-SI" sz="2000" dirty="0"/>
              <a:t>the information service for research, education and culture</a:t>
            </a:r>
          </a:p>
          <a:p>
            <a:pPr lvl="1">
              <a:defRPr/>
            </a:pPr>
            <a:r>
              <a:rPr lang="en-GB" altLang="sl-SI" sz="2000" dirty="0"/>
              <a:t>the national bibliographic service (National COBISS Centre) </a:t>
            </a:r>
            <a:endParaRPr lang="sl-SI" altLang="sl-SI" sz="2000" dirty="0"/>
          </a:p>
          <a:p>
            <a:pPr marL="0" indent="0">
              <a:buNone/>
              <a:defRPr/>
            </a:pPr>
            <a:endParaRPr lang="sl-SI" altLang="sl-SI" dirty="0"/>
          </a:p>
          <a:p>
            <a:pPr marL="0" indent="0">
              <a:buNone/>
              <a:defRPr/>
            </a:pPr>
            <a:r>
              <a:rPr lang="sl-SI" altLang="sl-SI" sz="2200" dirty="0" err="1"/>
              <a:t>And</a:t>
            </a:r>
            <a:r>
              <a:rPr lang="sl-SI" altLang="sl-SI" sz="2200" dirty="0"/>
              <a:t> </a:t>
            </a:r>
            <a:r>
              <a:rPr lang="sl-SI" altLang="sl-SI" sz="2200" dirty="0" err="1"/>
              <a:t>based</a:t>
            </a:r>
            <a:r>
              <a:rPr lang="sl-SI" altLang="sl-SI" sz="2200" dirty="0"/>
              <a:t> on:</a:t>
            </a:r>
          </a:p>
          <a:p>
            <a:pPr lvl="1">
              <a:defRPr/>
            </a:pPr>
            <a:r>
              <a:rPr lang="en-GB" altLang="sl-SI" sz="2000" dirty="0"/>
              <a:t>the establishment of </a:t>
            </a:r>
            <a:r>
              <a:rPr lang="en-GB" altLang="sl-SI" sz="2000" dirty="0" err="1"/>
              <a:t>COBISS.Net</a:t>
            </a:r>
            <a:r>
              <a:rPr lang="en-GB" altLang="sl-SI" sz="2000" dirty="0"/>
              <a:t> and </a:t>
            </a:r>
            <a:endParaRPr lang="sl-SI" altLang="sl-SI" sz="2000" dirty="0"/>
          </a:p>
          <a:p>
            <a:pPr lvl="1">
              <a:defRPr/>
            </a:pPr>
            <a:r>
              <a:rPr lang="en-GB" altLang="sl-SI" sz="2000" dirty="0"/>
              <a:t>the free exchange of bibliographic records, created in </a:t>
            </a:r>
            <a:r>
              <a:rPr lang="sl-SI" altLang="sl-SI" sz="2000" dirty="0"/>
              <a:t>l</a:t>
            </a:r>
            <a:r>
              <a:rPr lang="en-GB" altLang="sl-SI" sz="2000" dirty="0" err="1"/>
              <a:t>ibrary</a:t>
            </a:r>
            <a:r>
              <a:rPr lang="en-GB" altLang="sl-SI" sz="2000" dirty="0"/>
              <a:t> information systems of </a:t>
            </a:r>
            <a:r>
              <a:rPr lang="sl-SI" altLang="sl-SI" sz="2000" dirty="0" err="1"/>
              <a:t>Albania</a:t>
            </a:r>
            <a:r>
              <a:rPr lang="sl-SI" altLang="sl-SI" sz="2000" dirty="0"/>
              <a:t>, </a:t>
            </a:r>
            <a:r>
              <a:rPr lang="en-GB" altLang="sl-SI" sz="2000" dirty="0"/>
              <a:t>Bosnia and Herzegovina, </a:t>
            </a:r>
            <a:r>
              <a:rPr lang="sl-SI" altLang="sl-SI" sz="2000" dirty="0" err="1"/>
              <a:t>Bulgaria</a:t>
            </a:r>
            <a:r>
              <a:rPr lang="sl-SI" altLang="sl-SI" sz="2000" dirty="0"/>
              <a:t>, </a:t>
            </a:r>
            <a:r>
              <a:rPr lang="en-GB" altLang="sl-SI" sz="2000" dirty="0"/>
              <a:t>Montenegro, Macedonia, Slovenia</a:t>
            </a:r>
            <a:r>
              <a:rPr lang="sl-SI" altLang="sl-SI" sz="2000" dirty="0"/>
              <a:t> </a:t>
            </a:r>
            <a:r>
              <a:rPr lang="sl-SI" altLang="sl-SI" sz="2000" dirty="0" err="1"/>
              <a:t>and</a:t>
            </a:r>
            <a:r>
              <a:rPr lang="en-GB" altLang="sl-SI" sz="2000" dirty="0"/>
              <a:t> Serbia, as well as </a:t>
            </a:r>
            <a:r>
              <a:rPr lang="sl-SI" altLang="sl-SI" sz="2000" dirty="0"/>
              <a:t>on</a:t>
            </a:r>
            <a:r>
              <a:rPr lang="en-GB" altLang="sl-SI" sz="2000" dirty="0"/>
              <a:t> </a:t>
            </a:r>
            <a:endParaRPr lang="sl-SI" altLang="sl-SI" sz="2000" dirty="0"/>
          </a:p>
          <a:p>
            <a:pPr lvl="1">
              <a:defRPr/>
            </a:pPr>
            <a:r>
              <a:rPr lang="en-GB" altLang="sl-SI" sz="2000" dirty="0"/>
              <a:t>the agreements with the line ministries of </a:t>
            </a:r>
            <a:r>
              <a:rPr lang="sl-SI" altLang="sl-SI" sz="2000" dirty="0" err="1"/>
              <a:t>certain</a:t>
            </a:r>
            <a:r>
              <a:rPr lang="sl-SI" altLang="sl-SI" sz="2000" dirty="0"/>
              <a:t> </a:t>
            </a:r>
            <a:r>
              <a:rPr lang="en-GB" altLang="sl-SI" sz="2000" dirty="0"/>
              <a:t>countries, </a:t>
            </a:r>
            <a:endParaRPr lang="sl-SI" altLang="sl-SI" sz="2000" dirty="0"/>
          </a:p>
          <a:p>
            <a:pPr marL="457200" lvl="1" indent="0">
              <a:buNone/>
              <a:defRPr/>
            </a:pPr>
            <a:endParaRPr lang="sl-SI" altLang="sl-SI" sz="2000" dirty="0"/>
          </a:p>
          <a:p>
            <a:pPr marL="57150" indent="0">
              <a:buNone/>
              <a:defRPr/>
            </a:pPr>
            <a:r>
              <a:rPr lang="en-GB" altLang="sl-SI" sz="2600" b="1" dirty="0"/>
              <a:t>IZUM acts as: </a:t>
            </a:r>
            <a:endParaRPr lang="sl-SI" altLang="sl-SI" sz="2600" b="1" dirty="0"/>
          </a:p>
          <a:p>
            <a:pPr marL="457200" lvl="1" indent="0" algn="ctr">
              <a:buFont typeface="Verdana" pitchFamily="34" charset="0"/>
              <a:buNone/>
              <a:defRPr/>
            </a:pPr>
            <a:r>
              <a:rPr lang="sl-SI" altLang="sl-SI" b="1" dirty="0"/>
              <a:t>T</a:t>
            </a:r>
            <a:r>
              <a:rPr lang="en-GB" altLang="sl-SI" b="1" dirty="0"/>
              <a:t>he regional centre for the development of integrated library systems and current research information systems</a:t>
            </a:r>
          </a:p>
          <a:p>
            <a:endParaRPr lang="sl-SI" dirty="0"/>
          </a:p>
        </p:txBody>
      </p:sp>
    </p:spTree>
    <p:extLst>
      <p:ext uri="{BB962C8B-B14F-4D97-AF65-F5344CB8AC3E}">
        <p14:creationId xmlns:p14="http://schemas.microsoft.com/office/powerpoint/2010/main" val="424745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spect="1" noChangeArrowheads="1"/>
          </p:cNvSpPr>
          <p:nvPr>
            <p:ph type="title"/>
          </p:nvPr>
        </p:nvSpPr>
        <p:spPr>
          <a:xfrm>
            <a:off x="323528" y="116632"/>
            <a:ext cx="8569325" cy="971550"/>
          </a:xfrm>
        </p:spPr>
        <p:txBody>
          <a:bodyPr/>
          <a:lstStyle/>
          <a:p>
            <a:r>
              <a:rPr lang="en-GB" altLang="sl-SI" sz="2800" dirty="0"/>
              <a:t>IZUM offer</a:t>
            </a:r>
            <a:r>
              <a:rPr lang="sl-SI" altLang="sl-SI" sz="2800" dirty="0"/>
              <a:t>s</a:t>
            </a:r>
            <a:r>
              <a:rPr lang="en-GB" altLang="sl-SI" sz="2800" dirty="0"/>
              <a:t> to libraries</a:t>
            </a:r>
            <a:r>
              <a:rPr lang="sl-SI" altLang="sl-SI" sz="2800" dirty="0"/>
              <a:t>:</a:t>
            </a:r>
            <a:endParaRPr lang="en-GB" altLang="sl-SI" sz="2800" dirty="0"/>
          </a:p>
        </p:txBody>
      </p:sp>
      <p:sp>
        <p:nvSpPr>
          <p:cNvPr id="7171" name="Rectangle 3"/>
          <p:cNvSpPr>
            <a:spLocks noGrp="1" noChangeArrowheads="1"/>
          </p:cNvSpPr>
          <p:nvPr>
            <p:ph type="body" idx="1"/>
          </p:nvPr>
        </p:nvSpPr>
        <p:spPr>
          <a:xfrm>
            <a:off x="251520" y="1340768"/>
            <a:ext cx="8712200" cy="4896544"/>
          </a:xfrm>
        </p:spPr>
        <p:txBody>
          <a:bodyPr>
            <a:normAutofit fontScale="92500"/>
          </a:bodyPr>
          <a:lstStyle/>
          <a:p>
            <a:r>
              <a:rPr lang="sl-SI" dirty="0"/>
              <a:t>Being an active part of the COBISS Family (</a:t>
            </a:r>
            <a:r>
              <a:rPr lang="sl-SI" sz="1900" dirty="0"/>
              <a:t>National System by the Law</a:t>
            </a:r>
            <a:r>
              <a:rPr lang="sl-SI" dirty="0"/>
              <a:t>)</a:t>
            </a:r>
          </a:p>
          <a:p>
            <a:r>
              <a:rPr lang="en-US" dirty="0"/>
              <a:t>Proven </a:t>
            </a:r>
            <a:r>
              <a:rPr lang="en-US" dirty="0" err="1"/>
              <a:t>organisational</a:t>
            </a:r>
            <a:r>
              <a:rPr lang="en-US" dirty="0"/>
              <a:t> solutions</a:t>
            </a:r>
            <a:endParaRPr lang="sl-SI" dirty="0"/>
          </a:p>
          <a:p>
            <a:r>
              <a:rPr lang="sl-SI" dirty="0"/>
              <a:t>C</a:t>
            </a:r>
            <a:r>
              <a:rPr lang="en-US" dirty="0"/>
              <a:t>OBISS software for </a:t>
            </a:r>
            <a:r>
              <a:rPr lang="sl-SI" dirty="0"/>
              <a:t>l</a:t>
            </a:r>
            <a:r>
              <a:rPr lang="en-US" dirty="0" err="1"/>
              <a:t>ibrary</a:t>
            </a:r>
            <a:r>
              <a:rPr lang="en-US" dirty="0"/>
              <a:t> functions</a:t>
            </a:r>
            <a:endParaRPr lang="sl-SI" dirty="0"/>
          </a:p>
          <a:p>
            <a:r>
              <a:rPr lang="sl-SI" dirty="0"/>
              <a:t>S</a:t>
            </a:r>
            <a:r>
              <a:rPr lang="en-US" dirty="0"/>
              <a:t>hared cataloguing within the COBISS.net network, and access to the global catalogue</a:t>
            </a:r>
            <a:r>
              <a:rPr lang="sl-SI" dirty="0"/>
              <a:t>(s)</a:t>
            </a:r>
            <a:endParaRPr lang="sl-SI" altLang="sl-SI" dirty="0"/>
          </a:p>
          <a:p>
            <a:r>
              <a:rPr lang="en-US" dirty="0"/>
              <a:t>Proven methodology and software to manage researchers' bibliographies </a:t>
            </a:r>
            <a:r>
              <a:rPr lang="sl-SI" dirty="0" err="1"/>
              <a:t>and</a:t>
            </a:r>
            <a:r>
              <a:rPr lang="sl-SI" dirty="0"/>
              <a:t> </a:t>
            </a:r>
            <a:r>
              <a:rPr lang="sl-SI" dirty="0" err="1"/>
              <a:t>evaluation</a:t>
            </a:r>
            <a:r>
              <a:rPr lang="sl-SI" dirty="0"/>
              <a:t> </a:t>
            </a:r>
            <a:r>
              <a:rPr lang="sl-SI" dirty="0" err="1"/>
              <a:t>of</a:t>
            </a:r>
            <a:r>
              <a:rPr lang="sl-SI" dirty="0"/>
              <a:t> </a:t>
            </a:r>
            <a:r>
              <a:rPr lang="sl-SI" dirty="0" err="1"/>
              <a:t>research</a:t>
            </a:r>
            <a:r>
              <a:rPr lang="sl-SI" dirty="0"/>
              <a:t> </a:t>
            </a:r>
            <a:r>
              <a:rPr lang="sl-SI" dirty="0" err="1"/>
              <a:t>results</a:t>
            </a:r>
            <a:endParaRPr lang="sl-SI" dirty="0"/>
          </a:p>
          <a:p>
            <a:r>
              <a:rPr lang="en-US" dirty="0"/>
              <a:t>Server capacities for the COBISS a</a:t>
            </a:r>
            <a:r>
              <a:rPr lang="sl-SI" dirty="0" err="1"/>
              <a:t>nd</a:t>
            </a:r>
            <a:r>
              <a:rPr lang="en-US" dirty="0"/>
              <a:t> SICRIS</a:t>
            </a:r>
            <a:r>
              <a:rPr lang="sl-SI" dirty="0"/>
              <a:t>/</a:t>
            </a:r>
            <a:r>
              <a:rPr lang="en-US" dirty="0"/>
              <a:t>E-CRIS applications and services</a:t>
            </a:r>
            <a:r>
              <a:rPr lang="sl-SI" dirty="0"/>
              <a:t> (</a:t>
            </a:r>
            <a:r>
              <a:rPr lang="sl-SI" sz="2000" dirty="0" err="1"/>
              <a:t>Cloud</a:t>
            </a:r>
            <a:r>
              <a:rPr lang="sl-SI" sz="2000" dirty="0"/>
              <a:t> </a:t>
            </a:r>
            <a:r>
              <a:rPr lang="sl-SI" sz="2000" dirty="0" err="1"/>
              <a:t>Hosting</a:t>
            </a:r>
            <a:r>
              <a:rPr lang="sl-SI" dirty="0"/>
              <a:t>)</a:t>
            </a:r>
          </a:p>
          <a:p>
            <a:r>
              <a:rPr lang="sl-SI" altLang="sl-SI" dirty="0" err="1"/>
              <a:t>Consulting</a:t>
            </a:r>
            <a:r>
              <a:rPr lang="sl-SI" altLang="sl-SI" dirty="0"/>
              <a:t>, </a:t>
            </a:r>
            <a:r>
              <a:rPr lang="en-GB" altLang="sl-SI" dirty="0"/>
              <a:t>training programmes and technical support</a:t>
            </a:r>
            <a:endParaRPr lang="sl-SI" altLang="sl-SI" dirty="0"/>
          </a:p>
          <a:p>
            <a:endParaRPr lang="sl-SI" altLang="sl-SI" dirty="0"/>
          </a:p>
          <a:p>
            <a:r>
              <a:rPr lang="sl-SI" altLang="sl-SI" dirty="0"/>
              <a:t>O</a:t>
            </a:r>
            <a:r>
              <a:rPr lang="en-GB" altLang="sl-SI" dirty="0" err="1"/>
              <a:t>rganisational</a:t>
            </a:r>
            <a:r>
              <a:rPr lang="en-GB" altLang="sl-SI" dirty="0"/>
              <a:t> solutions to set up the national </a:t>
            </a:r>
            <a:r>
              <a:rPr lang="sl-SI" altLang="sl-SI" dirty="0"/>
              <a:t>LIS</a:t>
            </a:r>
            <a:r>
              <a:rPr lang="en-GB" altLang="sl-SI" dirty="0"/>
              <a:t> </a:t>
            </a:r>
            <a:r>
              <a:rPr lang="sl-SI" altLang="sl-SI" dirty="0" err="1"/>
              <a:t>and</a:t>
            </a:r>
            <a:r>
              <a:rPr lang="sl-SI" altLang="sl-SI" dirty="0"/>
              <a:t> E-CRIS </a:t>
            </a:r>
            <a:r>
              <a:rPr lang="en-GB" altLang="sl-SI" dirty="0"/>
              <a:t>system</a:t>
            </a:r>
            <a:endParaRPr lang="sl-SI" altLang="sl-SI" dirty="0"/>
          </a:p>
          <a:p>
            <a:endParaRPr lang="en-GB" altLang="sl-SI" dirty="0"/>
          </a:p>
          <a:p>
            <a:endParaRPr lang="en-GB" altLang="sl-SI" dirty="0"/>
          </a:p>
          <a:p>
            <a:endParaRPr lang="sl-SI" altLang="sl-SI" dirty="0"/>
          </a:p>
          <a:p>
            <a:endParaRPr lang="sl-SI" altLang="sl-SI" dirty="0"/>
          </a:p>
          <a:p>
            <a:pPr marL="0" indent="0">
              <a:buNone/>
            </a:pPr>
            <a:endParaRPr lang="en-GB" altLang="sl-SI" dirty="0"/>
          </a:p>
        </p:txBody>
      </p:sp>
    </p:spTree>
    <p:extLst>
      <p:ext uri="{BB962C8B-B14F-4D97-AF65-F5344CB8AC3E}">
        <p14:creationId xmlns:p14="http://schemas.microsoft.com/office/powerpoint/2010/main" val="365596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323528" y="12778"/>
            <a:ext cx="8569325" cy="971550"/>
          </a:xfrm>
        </p:spPr>
        <p:txBody>
          <a:bodyPr/>
          <a:lstStyle/>
          <a:p>
            <a:r>
              <a:rPr lang="en-GB" altLang="sl-SI" sz="2800" dirty="0"/>
              <a:t>IZUM: Staff and Budget</a:t>
            </a:r>
          </a:p>
        </p:txBody>
      </p:sp>
      <p:sp>
        <p:nvSpPr>
          <p:cNvPr id="6147" name="Rectangle 3"/>
          <p:cNvSpPr>
            <a:spLocks noGrp="1" noChangeArrowheads="1"/>
          </p:cNvSpPr>
          <p:nvPr>
            <p:ph type="body" idx="1"/>
          </p:nvPr>
        </p:nvSpPr>
        <p:spPr>
          <a:xfrm>
            <a:off x="323850" y="1773238"/>
            <a:ext cx="8569325" cy="4608512"/>
          </a:xfrm>
        </p:spPr>
        <p:txBody>
          <a:bodyPr/>
          <a:lstStyle/>
          <a:p>
            <a:r>
              <a:rPr lang="en-GB" altLang="sl-SI" dirty="0"/>
              <a:t>110</a:t>
            </a:r>
            <a:r>
              <a:rPr lang="sl-SI" altLang="sl-SI" dirty="0"/>
              <a:t>+</a:t>
            </a:r>
            <a:r>
              <a:rPr lang="en-GB" altLang="sl-SI" dirty="0"/>
              <a:t> employees (IT professionals and librarians)</a:t>
            </a:r>
          </a:p>
          <a:p>
            <a:r>
              <a:rPr lang="en-GB" altLang="sl-SI" dirty="0"/>
              <a:t>Annual income: EUR </a:t>
            </a:r>
            <a:r>
              <a:rPr lang="sl-SI" altLang="sl-SI" dirty="0"/>
              <a:t>6</a:t>
            </a:r>
            <a:r>
              <a:rPr lang="en-GB" altLang="sl-SI" dirty="0"/>
              <a:t>.</a:t>
            </a:r>
            <a:r>
              <a:rPr lang="sl-SI" altLang="sl-SI" dirty="0"/>
              <a:t>5</a:t>
            </a:r>
            <a:r>
              <a:rPr lang="en-GB" altLang="sl-SI" dirty="0"/>
              <a:t> million</a:t>
            </a:r>
          </a:p>
          <a:p>
            <a:pPr lvl="1"/>
            <a:r>
              <a:rPr lang="en-GB" altLang="sl-SI" dirty="0"/>
              <a:t>90% from the </a:t>
            </a:r>
            <a:r>
              <a:rPr lang="sl-SI" altLang="sl-SI" dirty="0" err="1"/>
              <a:t>national</a:t>
            </a:r>
            <a:r>
              <a:rPr lang="en-GB" altLang="sl-SI" dirty="0"/>
              <a:t> budget, 10% from other resources</a:t>
            </a:r>
          </a:p>
          <a:p>
            <a:pPr lvl="1"/>
            <a:r>
              <a:rPr lang="en-GB" altLang="sl-SI" dirty="0"/>
              <a:t>EUR 1.</a:t>
            </a:r>
            <a:r>
              <a:rPr lang="sl-SI" altLang="sl-SI" dirty="0"/>
              <a:t>25</a:t>
            </a:r>
            <a:r>
              <a:rPr lang="en-GB" altLang="sl-SI" dirty="0"/>
              <a:t> million for foreign databases and service</a:t>
            </a:r>
            <a:r>
              <a:rPr lang="sl-SI" altLang="sl-SI" dirty="0"/>
              <a:t> </a:t>
            </a:r>
            <a:r>
              <a:rPr lang="sl-SI" altLang="sl-SI" dirty="0" err="1"/>
              <a:t>licences</a:t>
            </a:r>
            <a:endParaRPr lang="en-GB" altLang="sl-SI" dirty="0"/>
          </a:p>
          <a:p>
            <a:pPr lvl="1"/>
            <a:r>
              <a:rPr lang="en-GB" altLang="sl-SI" dirty="0"/>
              <a:t>EUR </a:t>
            </a:r>
            <a:r>
              <a:rPr lang="sl-SI" altLang="sl-SI" dirty="0"/>
              <a:t>3</a:t>
            </a:r>
            <a:r>
              <a:rPr lang="en-GB" altLang="sl-SI" dirty="0"/>
              <a:t>00,000 for purchasing equipment</a:t>
            </a:r>
          </a:p>
        </p:txBody>
      </p:sp>
    </p:spTree>
    <p:extLst>
      <p:ext uri="{BB962C8B-B14F-4D97-AF65-F5344CB8AC3E}">
        <p14:creationId xmlns:p14="http://schemas.microsoft.com/office/powerpoint/2010/main" val="1435105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err="1"/>
              <a:t>Members</a:t>
            </a:r>
            <a:r>
              <a:rPr lang="sl-SI" dirty="0"/>
              <a:t> (</a:t>
            </a:r>
            <a:r>
              <a:rPr lang="sl-SI" dirty="0" err="1"/>
              <a:t>libraries</a:t>
            </a:r>
            <a:r>
              <a:rPr lang="sl-SI" dirty="0"/>
              <a:t>)</a:t>
            </a:r>
          </a:p>
        </p:txBody>
      </p:sp>
      <p:sp>
        <p:nvSpPr>
          <p:cNvPr id="4" name="Content Placeholder 3">
            <a:extLst>
              <a:ext uri="{FF2B5EF4-FFF2-40B4-BE49-F238E27FC236}">
                <a16:creationId xmlns:a16="http://schemas.microsoft.com/office/drawing/2014/main" id="{22A21BC6-3E4A-4FC4-8031-DD253788F302}"/>
              </a:ext>
            </a:extLst>
          </p:cNvPr>
          <p:cNvSpPr>
            <a:spLocks noGrp="1"/>
          </p:cNvSpPr>
          <p:nvPr>
            <p:ph idx="1"/>
          </p:nvPr>
        </p:nvSpPr>
        <p:spPr/>
        <p:txBody>
          <a:bodyPr/>
          <a:lstStyle/>
          <a:p>
            <a:endParaRPr lang="sl-SI"/>
          </a:p>
        </p:txBody>
      </p:sp>
      <p:graphicFrame>
        <p:nvGraphicFramePr>
          <p:cNvPr id="6" name="Chart 5">
            <a:extLst>
              <a:ext uri="{FF2B5EF4-FFF2-40B4-BE49-F238E27FC236}">
                <a16:creationId xmlns:a16="http://schemas.microsoft.com/office/drawing/2014/main" id="{00000000-0008-0000-0100-000002000000}"/>
              </a:ext>
            </a:extLst>
          </p:cNvPr>
          <p:cNvGraphicFramePr/>
          <p:nvPr>
            <p:extLst>
              <p:ext uri="{D42A27DB-BD31-4B8C-83A1-F6EECF244321}">
                <p14:modId xmlns:p14="http://schemas.microsoft.com/office/powerpoint/2010/main" val="3096044712"/>
              </p:ext>
            </p:extLst>
          </p:nvPr>
        </p:nvGraphicFramePr>
        <p:xfrm>
          <a:off x="755576" y="1556792"/>
          <a:ext cx="7776864" cy="44644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6401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251520" y="0"/>
            <a:ext cx="8569325" cy="971550"/>
          </a:xfrm>
        </p:spPr>
        <p:txBody>
          <a:bodyPr/>
          <a:lstStyle/>
          <a:p>
            <a:r>
              <a:rPr lang="sl-SI" sz="2400" dirty="0"/>
              <a:t>COBISS: </a:t>
            </a:r>
            <a:r>
              <a:rPr lang="en-GB" altLang="sl-SI" sz="2400" dirty="0"/>
              <a:t>Co-operative </a:t>
            </a:r>
            <a:r>
              <a:rPr lang="sl-SI" altLang="sl-SI" sz="2400" dirty="0"/>
              <a:t>O</a:t>
            </a:r>
            <a:r>
              <a:rPr lang="en-GB" altLang="sl-SI" sz="2400" dirty="0" err="1"/>
              <a:t>nline</a:t>
            </a:r>
            <a:r>
              <a:rPr lang="en-GB" altLang="sl-SI" sz="2400" dirty="0"/>
              <a:t> </a:t>
            </a:r>
            <a:r>
              <a:rPr lang="sl-SI" altLang="sl-SI" sz="2400" dirty="0"/>
              <a:t>B</a:t>
            </a:r>
            <a:r>
              <a:rPr lang="en-GB" altLang="sl-SI" sz="2400" dirty="0" err="1"/>
              <a:t>ibliographic</a:t>
            </a:r>
            <a:r>
              <a:rPr lang="en-GB" altLang="sl-SI" sz="2400" dirty="0"/>
              <a:t> </a:t>
            </a:r>
            <a:r>
              <a:rPr lang="sl-SI" altLang="sl-SI" sz="2400" dirty="0"/>
              <a:t>S</a:t>
            </a:r>
            <a:r>
              <a:rPr lang="en-GB" altLang="sl-SI" sz="2400" dirty="0" err="1"/>
              <a:t>ystem</a:t>
            </a:r>
            <a:r>
              <a:rPr lang="en-GB" altLang="sl-SI" sz="2400" dirty="0"/>
              <a:t> and </a:t>
            </a:r>
            <a:r>
              <a:rPr lang="sl-SI" altLang="sl-SI" sz="2400" dirty="0"/>
              <a:t>S</a:t>
            </a:r>
            <a:r>
              <a:rPr lang="en-GB" altLang="sl-SI" sz="2400" dirty="0" err="1"/>
              <a:t>ervices</a:t>
            </a:r>
            <a:endParaRPr lang="en-GB" altLang="sl-SI" sz="2400" dirty="0"/>
          </a:p>
        </p:txBody>
      </p:sp>
      <p:sp>
        <p:nvSpPr>
          <p:cNvPr id="6147" name="Rectangle 3"/>
          <p:cNvSpPr>
            <a:spLocks noGrp="1" noChangeArrowheads="1"/>
          </p:cNvSpPr>
          <p:nvPr>
            <p:ph type="body" idx="1"/>
          </p:nvPr>
        </p:nvSpPr>
        <p:spPr>
          <a:xfrm>
            <a:off x="323850" y="1700213"/>
            <a:ext cx="8640763" cy="4897437"/>
          </a:xfrm>
        </p:spPr>
        <p:txBody>
          <a:bodyPr/>
          <a:lstStyle/>
          <a:p>
            <a:r>
              <a:rPr lang="sl-SI" altLang="sl-SI" sz="2200" dirty="0"/>
              <a:t>A</a:t>
            </a:r>
            <a:r>
              <a:rPr lang="en-GB" altLang="sl-SI" sz="2200" dirty="0"/>
              <a:t>n</a:t>
            </a:r>
            <a:r>
              <a:rPr lang="en-GB" altLang="sl-SI" sz="2200" b="1" dirty="0"/>
              <a:t> organisational model</a:t>
            </a:r>
            <a:r>
              <a:rPr lang="sl-SI" altLang="sl-SI" sz="2200" b="1" dirty="0"/>
              <a:t>:</a:t>
            </a:r>
          </a:p>
          <a:p>
            <a:pPr lvl="1"/>
            <a:r>
              <a:rPr lang="sl-SI" altLang="sl-SI" sz="2000" dirty="0" err="1"/>
              <a:t>National</a:t>
            </a:r>
            <a:r>
              <a:rPr lang="en-GB" altLang="sl-SI" sz="2000" dirty="0"/>
              <a:t> </a:t>
            </a:r>
            <a:r>
              <a:rPr lang="sl-SI" altLang="sl-SI" sz="2000" dirty="0" err="1"/>
              <a:t>Library</a:t>
            </a:r>
            <a:r>
              <a:rPr lang="sl-SI" altLang="sl-SI" sz="2000" dirty="0"/>
              <a:t> </a:t>
            </a:r>
            <a:r>
              <a:rPr lang="sl-SI" altLang="sl-SI" sz="2000" dirty="0" err="1"/>
              <a:t>Information</a:t>
            </a:r>
            <a:r>
              <a:rPr lang="sl-SI" altLang="sl-SI" sz="2000" dirty="0"/>
              <a:t> </a:t>
            </a:r>
            <a:r>
              <a:rPr lang="sl-SI" altLang="sl-SI" sz="2000" dirty="0" err="1"/>
              <a:t>Systems</a:t>
            </a:r>
            <a:r>
              <a:rPr lang="en-GB" altLang="sl-SI" sz="2000" dirty="0"/>
              <a:t> with shared cataloguing</a:t>
            </a:r>
            <a:r>
              <a:rPr lang="sl-SI" altLang="sl-SI" sz="2000" dirty="0"/>
              <a:t>, COBIB, </a:t>
            </a:r>
            <a:r>
              <a:rPr lang="sl-SI" altLang="sl-SI" sz="2000" dirty="0" err="1"/>
              <a:t>local</a:t>
            </a:r>
            <a:r>
              <a:rPr lang="sl-SI" altLang="sl-SI" sz="2000" dirty="0"/>
              <a:t> </a:t>
            </a:r>
            <a:r>
              <a:rPr lang="sl-SI" altLang="sl-SI" sz="2000" dirty="0" err="1"/>
              <a:t>databases</a:t>
            </a:r>
            <a:r>
              <a:rPr lang="sl-SI" altLang="sl-SI" sz="2000" dirty="0"/>
              <a:t> </a:t>
            </a:r>
            <a:r>
              <a:rPr lang="sl-SI" altLang="sl-SI" sz="2000" dirty="0" err="1"/>
              <a:t>of</a:t>
            </a:r>
            <a:r>
              <a:rPr lang="sl-SI" altLang="sl-SI" sz="2000" dirty="0"/>
              <a:t> </a:t>
            </a:r>
            <a:r>
              <a:rPr lang="sl-SI" altLang="sl-SI" sz="2000" dirty="0" err="1"/>
              <a:t>participating</a:t>
            </a:r>
            <a:r>
              <a:rPr lang="sl-SI" altLang="sl-SI" sz="2000" dirty="0"/>
              <a:t> </a:t>
            </a:r>
            <a:r>
              <a:rPr lang="sl-SI" altLang="sl-SI" sz="2000" dirty="0" err="1"/>
              <a:t>libraries</a:t>
            </a:r>
            <a:r>
              <a:rPr lang="sl-SI" altLang="sl-SI" sz="2000" dirty="0"/>
              <a:t>, CONOR </a:t>
            </a:r>
            <a:r>
              <a:rPr lang="sl-SI" altLang="sl-SI" sz="2000" dirty="0" err="1"/>
              <a:t>authority</a:t>
            </a:r>
            <a:r>
              <a:rPr lang="sl-SI" altLang="sl-SI" sz="2000" dirty="0"/>
              <a:t> </a:t>
            </a:r>
            <a:r>
              <a:rPr lang="sl-SI" altLang="sl-SI" sz="2000" dirty="0" err="1"/>
              <a:t>database</a:t>
            </a:r>
            <a:r>
              <a:rPr lang="sl-SI" altLang="sl-SI" sz="2000" dirty="0"/>
              <a:t>, COLIB </a:t>
            </a:r>
            <a:r>
              <a:rPr lang="sl-SI" altLang="sl-SI" sz="2000" dirty="0" err="1"/>
              <a:t>database</a:t>
            </a:r>
            <a:r>
              <a:rPr lang="sl-SI" altLang="sl-SI" sz="2000" dirty="0"/>
              <a:t> on </a:t>
            </a:r>
            <a:r>
              <a:rPr lang="sl-SI" altLang="sl-SI" sz="2000" dirty="0" err="1"/>
              <a:t>libraries</a:t>
            </a:r>
            <a:r>
              <a:rPr lang="sl-SI" altLang="sl-SI" sz="2000" dirty="0"/>
              <a:t>, </a:t>
            </a:r>
            <a:r>
              <a:rPr lang="sl-SI" altLang="sl-SI" sz="2000" dirty="0" err="1"/>
              <a:t>other</a:t>
            </a:r>
            <a:r>
              <a:rPr lang="sl-SI" altLang="sl-SI" sz="2000" dirty="0"/>
              <a:t> </a:t>
            </a:r>
            <a:r>
              <a:rPr lang="sl-SI" altLang="sl-SI" sz="2000" dirty="0" err="1"/>
              <a:t>functions</a:t>
            </a:r>
            <a:r>
              <a:rPr lang="sl-SI" altLang="sl-SI" sz="2000" dirty="0"/>
              <a:t> </a:t>
            </a:r>
            <a:r>
              <a:rPr lang="sl-SI" altLang="sl-SI" sz="2000" dirty="0" err="1"/>
              <a:t>of</a:t>
            </a:r>
            <a:r>
              <a:rPr lang="sl-SI" altLang="sl-SI" sz="2000" dirty="0"/>
              <a:t> </a:t>
            </a:r>
            <a:r>
              <a:rPr lang="sl-SI" altLang="sl-SI" sz="2000" dirty="0" err="1"/>
              <a:t>virtual</a:t>
            </a:r>
            <a:r>
              <a:rPr lang="sl-SI" altLang="sl-SI" sz="2000" dirty="0"/>
              <a:t> </a:t>
            </a:r>
            <a:r>
              <a:rPr lang="sl-SI" altLang="sl-SI" sz="2000" dirty="0" err="1"/>
              <a:t>library</a:t>
            </a:r>
            <a:r>
              <a:rPr lang="sl-SI" altLang="sl-SI" sz="2000" dirty="0"/>
              <a:t>…</a:t>
            </a:r>
          </a:p>
          <a:p>
            <a:r>
              <a:rPr lang="sl-SI" altLang="sl-SI" dirty="0" err="1"/>
              <a:t>Framework</a:t>
            </a:r>
            <a:r>
              <a:rPr lang="sl-SI" altLang="sl-SI" dirty="0"/>
              <a:t>:</a:t>
            </a:r>
          </a:p>
          <a:p>
            <a:pPr lvl="1"/>
            <a:r>
              <a:rPr lang="sl-SI" altLang="sl-SI" b="1" dirty="0" err="1"/>
              <a:t>standardised</a:t>
            </a:r>
            <a:r>
              <a:rPr lang="sl-SI" altLang="sl-SI" dirty="0">
                <a:solidFill>
                  <a:srgbClr val="FF0000"/>
                </a:solidFill>
              </a:rPr>
              <a:t> </a:t>
            </a:r>
            <a:r>
              <a:rPr lang="sl-SI" altLang="sl-SI" dirty="0" err="1"/>
              <a:t>and</a:t>
            </a:r>
            <a:r>
              <a:rPr lang="sl-SI" altLang="sl-SI" dirty="0"/>
              <a:t> </a:t>
            </a:r>
            <a:r>
              <a:rPr lang="sl-SI" altLang="sl-SI" b="1" dirty="0" err="1"/>
              <a:t>shared</a:t>
            </a:r>
            <a:r>
              <a:rPr lang="sl-SI" altLang="sl-SI" dirty="0"/>
              <a:t> </a:t>
            </a:r>
            <a:r>
              <a:rPr lang="sl-SI" altLang="sl-SI" dirty="0" err="1"/>
              <a:t>processing</a:t>
            </a:r>
            <a:r>
              <a:rPr lang="sl-SI" altLang="sl-SI" dirty="0"/>
              <a:t> </a:t>
            </a:r>
            <a:r>
              <a:rPr lang="sl-SI" altLang="sl-SI" dirty="0" err="1"/>
              <a:t>of</a:t>
            </a:r>
            <a:r>
              <a:rPr lang="sl-SI" altLang="sl-SI" dirty="0"/>
              <a:t> </a:t>
            </a:r>
            <a:r>
              <a:rPr lang="sl-SI" altLang="sl-SI" dirty="0" err="1"/>
              <a:t>library</a:t>
            </a:r>
            <a:r>
              <a:rPr lang="sl-SI" altLang="sl-SI" dirty="0"/>
              <a:t> </a:t>
            </a:r>
            <a:r>
              <a:rPr lang="sl-SI" altLang="sl-SI" dirty="0" err="1"/>
              <a:t>materials</a:t>
            </a:r>
            <a:r>
              <a:rPr lang="sl-SI" altLang="sl-SI" dirty="0"/>
              <a:t> </a:t>
            </a:r>
          </a:p>
          <a:p>
            <a:pPr lvl="1"/>
            <a:r>
              <a:rPr lang="sl-SI" altLang="sl-SI" dirty="0"/>
              <a:t>a </a:t>
            </a:r>
            <a:r>
              <a:rPr lang="sl-SI" altLang="sl-SI" b="1" dirty="0"/>
              <a:t>uniform </a:t>
            </a:r>
            <a:r>
              <a:rPr lang="sl-SI" altLang="sl-SI" b="1" dirty="0" err="1"/>
              <a:t>management</a:t>
            </a:r>
            <a:r>
              <a:rPr lang="sl-SI" altLang="sl-SI" b="1" dirty="0"/>
              <a:t> </a:t>
            </a:r>
            <a:r>
              <a:rPr lang="sl-SI" altLang="sl-SI" dirty="0" err="1"/>
              <a:t>of</a:t>
            </a:r>
            <a:r>
              <a:rPr lang="sl-SI" altLang="sl-SI" dirty="0"/>
              <a:t> </a:t>
            </a:r>
            <a:r>
              <a:rPr lang="sl-SI" altLang="sl-SI" dirty="0" err="1"/>
              <a:t>catalogues</a:t>
            </a:r>
            <a:r>
              <a:rPr lang="sl-SI" altLang="sl-SI" dirty="0"/>
              <a:t> </a:t>
            </a:r>
            <a:r>
              <a:rPr lang="sl-SI" altLang="sl-SI" dirty="0" err="1"/>
              <a:t>and</a:t>
            </a:r>
            <a:r>
              <a:rPr lang="sl-SI" altLang="sl-SI" dirty="0"/>
              <a:t> </a:t>
            </a:r>
            <a:r>
              <a:rPr lang="sl-SI" altLang="sl-SI" dirty="0" err="1"/>
              <a:t>bibliografies</a:t>
            </a:r>
            <a:endParaRPr lang="sl-SI" altLang="sl-SI" dirty="0"/>
          </a:p>
          <a:p>
            <a:pPr lvl="1"/>
            <a:r>
              <a:rPr lang="sl-SI" altLang="sl-SI" b="1" dirty="0" err="1"/>
              <a:t>adequately</a:t>
            </a:r>
            <a:r>
              <a:rPr lang="sl-SI" altLang="sl-SI" b="1" dirty="0"/>
              <a:t> </a:t>
            </a:r>
            <a:r>
              <a:rPr lang="sl-SI" altLang="sl-SI" b="1" dirty="0" err="1"/>
              <a:t>skilled</a:t>
            </a:r>
            <a:r>
              <a:rPr lang="sl-SI" altLang="sl-SI" b="1" dirty="0"/>
              <a:t> </a:t>
            </a:r>
            <a:r>
              <a:rPr lang="sl-SI" altLang="sl-SI" b="1" dirty="0" err="1"/>
              <a:t>cataloguers</a:t>
            </a:r>
            <a:endParaRPr lang="sl-SI" altLang="sl-SI" b="1" dirty="0"/>
          </a:p>
          <a:p>
            <a:pPr lvl="1"/>
            <a:r>
              <a:rPr lang="sl-SI" altLang="sl-SI" b="1" dirty="0"/>
              <a:t>On-line </a:t>
            </a:r>
            <a:r>
              <a:rPr lang="sl-SI" altLang="sl-SI" dirty="0"/>
              <a:t>(Internet)</a:t>
            </a:r>
          </a:p>
          <a:p>
            <a:pPr lvl="1"/>
            <a:r>
              <a:rPr lang="en-GB" altLang="sl-SI" sz="2000" b="1" dirty="0"/>
              <a:t>free</a:t>
            </a:r>
            <a:r>
              <a:rPr lang="en-GB" altLang="sl-SI" sz="2000" dirty="0"/>
              <a:t> exchange of bibliographic records</a:t>
            </a:r>
            <a:endParaRPr lang="sl-SI" altLang="sl-SI" sz="2000" dirty="0"/>
          </a:p>
        </p:txBody>
      </p:sp>
    </p:spTree>
    <p:extLst>
      <p:ext uri="{BB962C8B-B14F-4D97-AF65-F5344CB8AC3E}">
        <p14:creationId xmlns:p14="http://schemas.microsoft.com/office/powerpoint/2010/main" val="3766773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l-SI" dirty="0" err="1"/>
              <a:t>Shared</a:t>
            </a:r>
            <a:r>
              <a:rPr lang="sl-SI" dirty="0"/>
              <a:t> </a:t>
            </a:r>
            <a:r>
              <a:rPr lang="sl-SI" dirty="0" err="1"/>
              <a:t>Cataloguing</a:t>
            </a:r>
            <a:endParaRPr lang="sl-SI" dirty="0"/>
          </a:p>
        </p:txBody>
      </p:sp>
      <p:sp>
        <p:nvSpPr>
          <p:cNvPr id="5" name="Rectangle 4"/>
          <p:cNvSpPr/>
          <p:nvPr/>
        </p:nvSpPr>
        <p:spPr>
          <a:xfrm>
            <a:off x="395536" y="1340768"/>
            <a:ext cx="8424936" cy="369332"/>
          </a:xfrm>
          <a:prstGeom prst="rect">
            <a:avLst/>
          </a:prstGeom>
        </p:spPr>
        <p:txBody>
          <a:bodyPr wrap="square">
            <a:spAutoFit/>
          </a:bodyPr>
          <a:lstStyle/>
          <a:p>
            <a:endParaRPr lang="sl-SI" dirty="0"/>
          </a:p>
        </p:txBody>
      </p:sp>
      <p:sp>
        <p:nvSpPr>
          <p:cNvPr id="2" name="Content Placeholder 1"/>
          <p:cNvSpPr>
            <a:spLocks noGrp="1"/>
          </p:cNvSpPr>
          <p:nvPr>
            <p:ph idx="1"/>
          </p:nvPr>
        </p:nvSpPr>
        <p:spPr/>
        <p:txBody>
          <a:bodyPr/>
          <a:lstStyle/>
          <a:p>
            <a:pPr marL="0" indent="0">
              <a:buNone/>
            </a:pPr>
            <a:endParaRPr lang="sl-SI"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273794"/>
            <a:ext cx="1892599" cy="5020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157691"/>
      </p:ext>
    </p:extLst>
  </p:cSld>
  <p:clrMapOvr>
    <a:masterClrMapping/>
  </p:clrMapOvr>
</p:sld>
</file>

<file path=ppt/theme/theme1.xml><?xml version="1.0" encoding="utf-8"?>
<a:theme xmlns:a="http://schemas.openxmlformats.org/drawingml/2006/main" name="EN_Predloga_za_PowerPoint_predstavit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vetli Master brez podl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ni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razni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SI_Predloga za PWP predstavitve" ma:contentTypeID="0x0101006D586946C106C742BDC6F7405A489551" ma:contentTypeVersion="90" ma:contentTypeDescription="Za pripravo PowerPoint predstavitev za konference, dogodke, predstavitve... v slovenskem jeziku" ma:contentTypeScope="" ma:versionID="5421fee180a6e091e8a0b7520af39a3f">
  <xsd:schema xmlns:xsd="http://www.w3.org/2001/XMLSchema" xmlns:xs="http://www.w3.org/2001/XMLSchema" xmlns:p="http://schemas.microsoft.com/office/2006/metadata/properties" xmlns:ns1="http://schemas.microsoft.com/sharepoint/v3" xmlns:ns2="a674da70-319d-4cfa-aded-006b773d1376" xmlns:ns3="0c8ef01a-2105-4283-b92a-e15f7bbb4cc2" targetNamespace="http://schemas.microsoft.com/office/2006/metadata/properties" ma:root="true" ma:fieldsID="b0b7e90f6a77d518658925e98d6bc140" ns1:_="" ns2:_="" ns3:_="">
    <xsd:import namespace="http://schemas.microsoft.com/sharepoint/v3"/>
    <xsd:import namespace="a674da70-319d-4cfa-aded-006b773d1376"/>
    <xsd:import namespace="0c8ef01a-2105-4283-b92a-e15f7bbb4cc2"/>
    <xsd:element name="properties">
      <xsd:complexType>
        <xsd:sequence>
          <xsd:element name="documentManagement">
            <xsd:complexType>
              <xsd:all>
                <xsd:element ref="ns2:Naziv_x0020_konference" minOccurs="0"/>
                <xsd:element ref="ns2:Datum_x0020_konference" minOccurs="0"/>
                <xsd:element ref="ns2:Jezik_x0020_PWP" minOccurs="0"/>
                <xsd:element ref="ns2:Status_x0020_PWP" minOccurs="0"/>
                <xsd:element ref="ns2:Odgovorna" minOccurs="0"/>
                <xsd:element ref="ns2:Odgovorni_x0020_za_x0020_lekt_x002e__x0020_in_x0020_prev_x002e_" minOccurs="0"/>
                <xsd:element ref="ns2:Lektoriranje" minOccurs="0"/>
                <xsd:element ref="ns2:Prevajanje" minOccurs="0"/>
                <xsd:element ref="ns2:Opomba_x0020_soavtorjem" minOccurs="0"/>
                <xsd:element ref="ns2:Opombe" minOccurs="0"/>
                <xsd:element ref="ns2:Opomba_x0020_za_x0020_prevajanje" minOccurs="0"/>
                <xsd:element ref="ns2:DLCPolicyLabelClientValue" minOccurs="0"/>
                <xsd:element ref="ns2:DLCPolicyLabelLock" minOccurs="0"/>
                <xsd:element ref="ns3:_dlc_DocId" minOccurs="0"/>
                <xsd:element ref="ns3:_dlc_DocIdPersistId" minOccurs="0"/>
                <xsd:element ref="ns3:_dlc_DocIdUrl" minOccurs="0"/>
                <xsd:element ref="ns1:_dlc_Exempt" minOccurs="0"/>
                <xsd:element ref="ns2:DLCPolicyLabelValue" minOccurs="0"/>
                <xsd:element ref="ns2:Po_x0161_ljem_x0020_m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6" nillable="true" ma:displayName="Izvzemi iz pravilnika"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674da70-319d-4cfa-aded-006b773d1376" elementFormDefault="qualified">
    <xsd:import namespace="http://schemas.microsoft.com/office/2006/documentManagement/types"/>
    <xsd:import namespace="http://schemas.microsoft.com/office/infopath/2007/PartnerControls"/>
    <xsd:element name="Naziv_x0020_konference" ma:index="3" nillable="true" ma:displayName="SP-Naziv konference" ma:internalName="Naziv_x0020_konference">
      <xsd:simpleType>
        <xsd:restriction base="dms:Text">
          <xsd:maxLength value="255"/>
        </xsd:restriction>
      </xsd:simpleType>
    </xsd:element>
    <xsd:element name="Datum_x0020_konference" ma:index="4" nillable="true" ma:displayName="SP-Datum konference" ma:internalName="Datum_x0020_konference">
      <xsd:simpleType>
        <xsd:restriction base="dms:Text">
          <xsd:maxLength value="255"/>
        </xsd:restriction>
      </xsd:simpleType>
    </xsd:element>
    <xsd:element name="Jezik_x0020_PWP" ma:index="5" nillable="true" ma:displayName="SP-Jezik" ma:default="SLV" ma:format="Dropdown" ma:internalName="Jezik_x0020_PWP">
      <xsd:simpleType>
        <xsd:restriction base="dms:Choice">
          <xsd:enumeration value="SLV"/>
          <xsd:enumeration value="ENG"/>
          <xsd:enumeration value="SRP"/>
          <xsd:enumeration value="BOS"/>
          <xsd:enumeration value="HRV"/>
          <xsd:enumeration value="MAC"/>
          <xsd:enumeration value="ALB"/>
          <xsd:enumeration value="BUL"/>
          <xsd:enumeration value="GER"/>
        </xsd:restriction>
      </xsd:simpleType>
    </xsd:element>
    <xsd:element name="Status_x0020_PWP" ma:index="7" nillable="true" ma:displayName="SP-Status" ma:default="V pripravi vsebine" ma:format="Dropdown" ma:internalName="Status_x0020_PWP">
      <xsd:simpleType>
        <xsd:restriction base="dms:Choice">
          <xsd:enumeration value="V pripravi vsebine"/>
          <xsd:enumeration value="Vsebina zaključena"/>
          <xsd:enumeration value="V lektoriranju"/>
          <xsd:enumeration value="Lektoriranje zaključeno"/>
          <xsd:enumeration value="V prevajanju"/>
          <xsd:enumeration value="Prevajanje zaključeno"/>
          <xsd:enumeration value="Objavljeno"/>
        </xsd:restriction>
      </xsd:simpleType>
    </xsd:element>
    <xsd:element name="Odgovorna" ma:index="8" nillable="true" ma:displayName="SP-Avtor" ma:list="UserInfo" ma:SharePointGroup="0" ma:internalName="Odgovorna"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dgovorni_x0020_za_x0020_lekt_x002e__x0020_in_x0020_prev_x002e_" ma:index="9" nillable="true" ma:displayName="SP-Vodja DOK" ma:list="UserInfo" ma:SharePointGroup="0" ma:internalName="Odgovorni_x0020_za_x0020_lekt_x002e__x0020_in_x0020_prev_x002e_"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ktoriranje" ma:index="10" nillable="true" ma:displayName="SP-Lektor" ma:list="UserInfo" ma:SharePointGroup="0" ma:internalName="Lektoriranj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evajanje" ma:index="11" nillable="true" ma:displayName="SP-Prevajalec" ma:list="UserInfo" ma:SharePointGroup="0" ma:internalName="Prevajanj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pomba_x0020_soavtorjem" ma:index="12" nillable="true" ma:displayName="SP-Opomba soavtorjem" ma:internalName="Opomba_x0020_soavtorjem">
      <xsd:simpleType>
        <xsd:restriction base="dms:Note">
          <xsd:maxLength value="255"/>
        </xsd:restriction>
      </xsd:simpleType>
    </xsd:element>
    <xsd:element name="Opombe" ma:index="13" nillable="true" ma:displayName="SP-Opomba za lektoriranje" ma:internalName="Opombe">
      <xsd:simpleType>
        <xsd:restriction base="dms:Note">
          <xsd:maxLength value="255"/>
        </xsd:restriction>
      </xsd:simpleType>
    </xsd:element>
    <xsd:element name="Opomba_x0020_za_x0020_prevajanje" ma:index="14" nillable="true" ma:displayName="SP-Opomba za prevajanje" ma:internalName="Opomba_x0020_za_x0020_prevajanje">
      <xsd:simpleType>
        <xsd:restriction base="dms:Note">
          <xsd:maxLength value="255"/>
        </xsd:restriction>
      </xsd:simpleType>
    </xsd:element>
    <xsd:element name="DLCPolicyLabelClientValue" ma:index="15" nillable="true" ma:displayName="Vrednost oznake odjemalca" ma:description="Shrani zadnjo vrednost oznake, izračunane v odjemalcu." ma:hidden="true" ma:internalName="DLCPolicyLabelClientValue" ma:readOnly="false">
      <xsd:simpleType>
        <xsd:restriction base="dms:Note"/>
      </xsd:simpleType>
    </xsd:element>
    <xsd:element name="DLCPolicyLabelLock" ma:index="16" nillable="true" ma:displayName="Zaklenjena oznaka" ma:description="Pokaže, ali je treba oznako posodobiti, ko so lastnosti elementa spremenjene." ma:hidden="true" ma:internalName="DLCPolicyLabelLock" ma:readOnly="false">
      <xsd:simpleType>
        <xsd:restriction base="dms:Text"/>
      </xsd:simpleType>
    </xsd:element>
    <xsd:element name="DLCPolicyLabelValue" ma:index="27" nillable="true" ma:displayName="Oznaka" ma:description="Shrani trenutno vrednost oznake." ma:internalName="DLCPolicyLabelValue" ma:readOnly="true">
      <xsd:simpleType>
        <xsd:restriction base="dms:Note">
          <xsd:maxLength value="255"/>
        </xsd:restriction>
      </xsd:simpleType>
    </xsd:element>
    <xsd:element name="Po_x0161_ljem_x0020_mail" ma:index="28" nillable="true" ma:displayName="SP-Pošljem mail" ma:default="0" ma:internalName="Po_x0161_ljem_x0020_mail">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c8ef01a-2105-4283-b92a-e15f7bbb4cc2" elementFormDefault="qualified">
    <xsd:import namespace="http://schemas.microsoft.com/office/2006/documentManagement/types"/>
    <xsd:import namespace="http://schemas.microsoft.com/office/infopath/2007/PartnerControls"/>
    <xsd:element name="_dlc_DocId" ma:index="19" nillable="true" ma:displayName="Vrednost ID-ja dokumenta" ma:description="Vrednost ID-ja dokumenta, dodeljenega temu elementu." ma:internalName="_dlc_DocId" ma:readOnly="true">
      <xsd:simpleType>
        <xsd:restriction base="dms:Text"/>
      </xsd:simpleType>
    </xsd:element>
    <xsd:element name="_dlc_DocIdPersistId" ma:index="21" nillable="true" ma:displayName="Persist ID" ma:description="Keep ID on add." ma:hidden="true" ma:internalName="_dlc_DocIdPersistId" ma:readOnly="true">
      <xsd:simpleType>
        <xsd:restriction base="dms:Boolean"/>
      </xsd:simpleType>
    </xsd:element>
    <xsd:element name="_dlc_DocIdUrl" ma:index="24" nillable="true" ma:displayName="ID dokumenta" ma:description="Trajna povezava do tega dokumenta."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Vrsta vsebine"/>
        <xsd:element ref="dc:title" minOccurs="0" maxOccurs="1"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dgovorni_x0020_za_x0020_lekt_x002e__x0020_in_x0020_prev_x002e_ xmlns="a674da70-319d-4cfa-aded-006b773d1376">
      <ns2:UserInfo xmlns:ns2="a674da70-319d-4cfa-aded-006b773d1376">
        <ns2:DisplayName>Aleksandar Marinković</ns2:DisplayName>
        <ns2:AccountId>26</ns2:AccountId>
        <ns2:AccountType>User</ns2:AccountType>
      </ns2:UserInfo>
      <ns2:UserInfo xmlns:ns2="a674da70-319d-4cfa-aded-006b773d1376">
        <ns2:DisplayName>Petra Bridges</ns2:DisplayName>
        <ns2:AccountId>73</ns2:AccountId>
        <ns2:AccountType>User</ns2:AccountType>
      </ns2:UserInfo>
      <ns2:UserInfo xmlns:ns2="a674da70-319d-4cfa-aded-006b773d1376">
        <ns2:DisplayName>Miloš Mitrović</ns2:DisplayName>
        <ns2:AccountId>72</ns2:AccountId>
        <ns2:AccountType>User</ns2:AccountType>
      </ns2:UserInfo>
    </Odgovorni_x0020_za_x0020_lekt_x002e__x0020_in_x0020_prev_x002e_>
    <Lektoriranje xmlns="a674da70-319d-4cfa-aded-006b773d1376">
      <UserInfo>
        <DisplayName/>
        <AccountId xsi:nil="true"/>
        <AccountType/>
      </UserInfo>
    </Lektoriranje>
    <DLCPolicyLabelClientValue xmlns="a674da70-319d-4cfa-aded-006b773d1376">V{_UIVersionString}</DLCPolicyLabelClientValue>
    <Datum_x0020_konference xmlns="a674da70-319d-4cfa-aded-006b773d1376" xsi:nil="true"/>
    <Odgovorna xmlns="a674da70-319d-4cfa-aded-006b773d1376">
      <UserInfo>
        <DisplayName/>
        <AccountId xsi:nil="true"/>
        <AccountType/>
      </UserInfo>
    </Odgovorna>
    <Naziv_x0020_konference xmlns="a674da70-319d-4cfa-aded-006b773d1376" xsi:nil="true"/>
    <Prevajanje xmlns="a674da70-319d-4cfa-aded-006b773d1376">
      <UserInfo>
        <DisplayName/>
        <AccountId xsi:nil="true"/>
        <AccountType/>
      </UserInfo>
    </Prevajanje>
    <DLCPolicyLabelLock xmlns="a674da70-319d-4cfa-aded-006b773d1376" xsi:nil="true"/>
    <Status_x0020_PWP xmlns="a674da70-319d-4cfa-aded-006b773d1376">V pripravi vsebine</Status_x0020_PWP>
    <Opombe xmlns="a674da70-319d-4cfa-aded-006b773d1376" xsi:nil="true"/>
    <Opomba_x0020_soavtorjem xmlns="a674da70-319d-4cfa-aded-006b773d1376" xsi:nil="true"/>
    <Jezik_x0020_PWP xmlns="a674da70-319d-4cfa-aded-006b773d1376">SLV</Jezik_x0020_PWP>
    <Opomba_x0020_za_x0020_prevajanje xmlns="a674da70-319d-4cfa-aded-006b773d1376" xsi:nil="true"/>
    <_dlc_DocId xmlns="0c8ef01a-2105-4283-b92a-e15f7bbb4cc2">IZUM-112-271</_dlc_DocId>
    <_dlc_DocIdUrl xmlns="0c8ef01a-2105-4283-b92a-e15f7bbb4cc2">
      <Url>http://dok/Interni/OBD/_layouts/15/DocIdRedir.aspx?ID=IZUM-112-271</Url>
      <Description>IZUM-112-271</Description>
    </_dlc_DocIdUrl>
    <DLCPolicyLabelValue xmlns="a674da70-319d-4cfa-aded-006b773d1376">V0.4</DLCPolicyLabelValue>
    <Po_x0161_ljem_x0020_mail xmlns="a674da70-319d-4cfa-aded-006b773d1376">false</Po_x0161_ljem_x0020_mai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3BB4005-DCD2-48D9-BBE3-72DC8E69A0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674da70-319d-4cfa-aded-006b773d1376"/>
    <ds:schemaRef ds:uri="0c8ef01a-2105-4283-b92a-e15f7bbb4c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0933F9-6E4A-48B2-BBFB-FA0CED329B4D}">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microsoft.com/sharepoint/v3"/>
    <ds:schemaRef ds:uri="http://schemas.openxmlformats.org/package/2006/metadata/core-properties"/>
    <ds:schemaRef ds:uri="a674da70-319d-4cfa-aded-006b773d1376"/>
    <ds:schemaRef ds:uri="http://purl.org/dc/terms/"/>
    <ds:schemaRef ds:uri="0c8ef01a-2105-4283-b92a-e15f7bbb4cc2"/>
    <ds:schemaRef ds:uri="http://www.w3.org/XML/1998/namespace"/>
    <ds:schemaRef ds:uri="http://purl.org/dc/dcmitype/"/>
  </ds:schemaRefs>
</ds:datastoreItem>
</file>

<file path=customXml/itemProps3.xml><?xml version="1.0" encoding="utf-8"?>
<ds:datastoreItem xmlns:ds="http://schemas.openxmlformats.org/officeDocument/2006/customXml" ds:itemID="{5FA67867-2B99-4071-B4BC-16DBC90EA92B}">
  <ds:schemaRefs>
    <ds:schemaRef ds:uri="http://schemas.microsoft.com/sharepoint/v3/contenttype/forms"/>
  </ds:schemaRefs>
</ds:datastoreItem>
</file>

<file path=customXml/itemProps4.xml><?xml version="1.0" encoding="utf-8"?>
<ds:datastoreItem xmlns:ds="http://schemas.openxmlformats.org/officeDocument/2006/customXml" ds:itemID="{8A801FC4-9F68-4D5A-B449-8FAE729E8BD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EN_Predloga_za_PowerPoint_predstavitve</Template>
  <TotalTime>400</TotalTime>
  <Words>2263</Words>
  <Application>Microsoft Office PowerPoint</Application>
  <PresentationFormat>On-screen Show (4:3)</PresentationFormat>
  <Paragraphs>587</Paragraphs>
  <Slides>38</Slides>
  <Notes>6</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38</vt:i4>
      </vt:variant>
    </vt:vector>
  </HeadingPairs>
  <TitlesOfParts>
    <vt:vector size="52" baseType="lpstr">
      <vt:lpstr>Arial</vt:lpstr>
      <vt:lpstr>Calibri</vt:lpstr>
      <vt:lpstr>Courier New</vt:lpstr>
      <vt:lpstr>Symbol</vt:lpstr>
      <vt:lpstr>Tahoma</vt:lpstr>
      <vt:lpstr>Times</vt:lpstr>
      <vt:lpstr>Times New Roman</vt:lpstr>
      <vt:lpstr>Times New Roman CE</vt:lpstr>
      <vt:lpstr>Verdana</vt:lpstr>
      <vt:lpstr>Wingdings</vt:lpstr>
      <vt:lpstr>EN_Predloga_za_PowerPoint_predstavitve</vt:lpstr>
      <vt:lpstr>Svetli Master brez podlage</vt:lpstr>
      <vt:lpstr>Temni Master</vt:lpstr>
      <vt:lpstr>Prazni master</vt:lpstr>
      <vt:lpstr>COBISS and CRIS in Slovenia and in Western Balkan: Interconnection and Reuse of Data</vt:lpstr>
      <vt:lpstr>IZUM – Institute of Information Sciences</vt:lpstr>
      <vt:lpstr>IZUM – Institute of Information Sciences</vt:lpstr>
      <vt:lpstr>IZUM – Institute of Information Sciences</vt:lpstr>
      <vt:lpstr>IZUM offers to libraries:</vt:lpstr>
      <vt:lpstr>IZUM: Staff and Budget</vt:lpstr>
      <vt:lpstr>Members (libraries)</vt:lpstr>
      <vt:lpstr>COBISS: Co-operative Online Bibliographic System and Services</vt:lpstr>
      <vt:lpstr>Shared Cataloguing</vt:lpstr>
      <vt:lpstr>Shared Cataloguing</vt:lpstr>
      <vt:lpstr>Shared Cataloguing</vt:lpstr>
      <vt:lpstr>Shared Cataloguing</vt:lpstr>
      <vt:lpstr>Another View</vt:lpstr>
      <vt:lpstr>COBISS.Net</vt:lpstr>
      <vt:lpstr>Bibliographic records exchange (in 2017)</vt:lpstr>
      <vt:lpstr>Access to Information in Libraries – 30 Years Evolution</vt:lpstr>
      <vt:lpstr>Segments</vt:lpstr>
      <vt:lpstr>Jobs To Do</vt:lpstr>
      <vt:lpstr>SICRIS / E-CRIS</vt:lpstr>
      <vt:lpstr>SICRIS Homepage</vt:lpstr>
      <vt:lpstr>Researchers‘ Bibliographies </vt:lpstr>
      <vt:lpstr>Other services:</vt:lpstr>
      <vt:lpstr>mCOBISS</vt:lpstr>
      <vt:lpstr>eBooks</vt:lpstr>
      <vt:lpstr>Mobile Library (Bibliobus) </vt:lpstr>
      <vt:lpstr>Hosting</vt:lpstr>
      <vt:lpstr>Ask a Librarian</vt:lpstr>
      <vt:lpstr>Journal OZ</vt:lpstr>
      <vt:lpstr>Foreign Databases and Services</vt:lpstr>
      <vt:lpstr>Most Read Books</vt:lpstr>
      <vt:lpstr>Public Lending Rights Provision</vt:lpstr>
      <vt:lpstr>Social Networks</vt:lpstr>
      <vt:lpstr>Special Servers</vt:lpstr>
      <vt:lpstr>Libroam</vt:lpstr>
      <vt:lpstr>COBISS AAI </vt:lpstr>
      <vt:lpstr>COBISS/SciMet</vt:lpstr>
      <vt:lpstr>Alternative Impact Metrics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Šoštarič Davor</dc:creator>
  <cp:lastModifiedBy>Aleš Bošnjak</cp:lastModifiedBy>
  <cp:revision>30</cp:revision>
  <cp:lastPrinted>2013-09-30T12:54:07Z</cp:lastPrinted>
  <dcterms:created xsi:type="dcterms:W3CDTF">2017-05-31T11:19:48Z</dcterms:created>
  <dcterms:modified xsi:type="dcterms:W3CDTF">2018-11-15T14:47:38Z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0x0101006D586946C106C742BDC6F7405A489551</vt:lpwstr>
  </property>
  <property fmtid="{D5CDD505-2E9C-101B-9397-08002B2CF9AE}" pid="3" name="_dlc_DocIdItemGuid">
    <vt:lpwstr>0c413cdf-1e94-47ab-aafc-6d80de75f3c6</vt:lpwstr>
  </property>
</Properties>
</file>