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4" autoAdjust="0"/>
  </p:normalViewPr>
  <p:slideViewPr>
    <p:cSldViewPr snapToGrid="0">
      <p:cViewPr varScale="1">
        <p:scale>
          <a:sx n="70" d="100"/>
          <a:sy n="70" d="100"/>
        </p:scale>
        <p:origin x="480" y="6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535468-9AB3-4CD1-A48E-BF0B1252B556}" type="datetimeFigureOut">
              <a:rPr lang="en-US" smtClean="0"/>
              <a:t>2019/05/26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3767854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35468-9AB3-4CD1-A48E-BF0B1252B556}" type="datetimeFigureOut">
              <a:rPr lang="en-US" smtClean="0"/>
              <a:t>2019/05/26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4072818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35468-9AB3-4CD1-A48E-BF0B1252B556}" type="datetimeFigureOut">
              <a:rPr lang="en-US" smtClean="0"/>
              <a:t>2019/05/26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4120310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35468-9AB3-4CD1-A48E-BF0B1252B556}" type="datetimeFigureOut">
              <a:rPr lang="en-US" smtClean="0"/>
              <a:t>2019/05/26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720629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4535468-9AB3-4CD1-A48E-BF0B1252B556}" type="datetimeFigureOut">
              <a:rPr lang="en-US" smtClean="0"/>
              <a:t>2019/05/26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3352963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535468-9AB3-4CD1-A48E-BF0B1252B556}" type="datetimeFigureOut">
              <a:rPr lang="en-US" smtClean="0"/>
              <a:t>2019/05/26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4043550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535468-9AB3-4CD1-A48E-BF0B1252B556}" type="datetimeFigureOut">
              <a:rPr lang="en-US" smtClean="0"/>
              <a:t>2019/05/26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320066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535468-9AB3-4CD1-A48E-BF0B1252B556}" type="datetimeFigureOut">
              <a:rPr lang="en-US" smtClean="0"/>
              <a:t>2019/05/26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157894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535468-9AB3-4CD1-A48E-BF0B1252B556}" type="datetimeFigureOut">
              <a:rPr lang="en-US" smtClean="0"/>
              <a:t>2019/05/26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604840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535468-9AB3-4CD1-A48E-BF0B1252B556}" type="datetimeFigureOut">
              <a:rPr lang="en-US" smtClean="0"/>
              <a:t>2019/05/26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405349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535468-9AB3-4CD1-A48E-BF0B1252B556}" type="datetimeFigureOut">
              <a:rPr lang="en-US" smtClean="0"/>
              <a:t>2019/05/26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B73ECB-D06E-4364-8A7C-A1CBCD9E8F1B}" type="slidenum">
              <a:rPr lang="en-US" smtClean="0"/>
              <a:t>‹#›</a:t>
            </a:fld>
            <a:endParaRPr lang="en-US"/>
          </a:p>
        </p:txBody>
      </p:sp>
    </p:spTree>
    <p:extLst>
      <p:ext uri="{BB962C8B-B14F-4D97-AF65-F5344CB8AC3E}">
        <p14:creationId xmlns:p14="http://schemas.microsoft.com/office/powerpoint/2010/main" val="3944220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35468-9AB3-4CD1-A48E-BF0B1252B556}" type="datetimeFigureOut">
              <a:rPr lang="en-US" smtClean="0"/>
              <a:t>2019/05/26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B73ECB-D06E-4364-8A7C-A1CBCD9E8F1B}" type="slidenum">
              <a:rPr lang="en-US" smtClean="0"/>
              <a:t>‹#›</a:t>
            </a:fld>
            <a:endParaRPr lang="en-US"/>
          </a:p>
        </p:txBody>
      </p:sp>
    </p:spTree>
    <p:extLst>
      <p:ext uri="{BB962C8B-B14F-4D97-AF65-F5344CB8AC3E}">
        <p14:creationId xmlns:p14="http://schemas.microsoft.com/office/powerpoint/2010/main" val="266643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brief account of UNIMARC in Iran</a:t>
            </a:r>
            <a:endParaRPr lang="en-US" dirty="0"/>
          </a:p>
        </p:txBody>
      </p:sp>
      <p:sp>
        <p:nvSpPr>
          <p:cNvPr id="3" name="Subtitle 2"/>
          <p:cNvSpPr>
            <a:spLocks noGrp="1"/>
          </p:cNvSpPr>
          <p:nvPr>
            <p:ph type="subTitle" idx="1"/>
          </p:nvPr>
        </p:nvSpPr>
        <p:spPr/>
        <p:txBody>
          <a:bodyPr>
            <a:normAutofit lnSpcReduction="10000"/>
          </a:bodyPr>
          <a:lstStyle/>
          <a:p>
            <a:r>
              <a:rPr lang="en-US" dirty="0" err="1" smtClean="0"/>
              <a:t>Mortaza</a:t>
            </a:r>
            <a:r>
              <a:rPr lang="en-US" dirty="0" smtClean="0"/>
              <a:t> Kokabi</a:t>
            </a:r>
          </a:p>
          <a:p>
            <a:r>
              <a:rPr lang="en-US" dirty="0" smtClean="0"/>
              <a:t>Prof. emeritus</a:t>
            </a:r>
          </a:p>
          <a:p>
            <a:r>
              <a:rPr lang="en-US" dirty="0" smtClean="0"/>
              <a:t>Shaheed </a:t>
            </a:r>
            <a:r>
              <a:rPr lang="en-US" dirty="0" err="1" smtClean="0"/>
              <a:t>Chamran</a:t>
            </a:r>
            <a:r>
              <a:rPr lang="en-US" dirty="0" smtClean="0"/>
              <a:t> University</a:t>
            </a:r>
          </a:p>
          <a:p>
            <a:r>
              <a:rPr lang="en-US" dirty="0" smtClean="0"/>
              <a:t>Ahwaz, Iran</a:t>
            </a:r>
            <a:endParaRPr lang="en-US" dirty="0"/>
          </a:p>
        </p:txBody>
      </p:sp>
    </p:spTree>
    <p:extLst>
      <p:ext uri="{BB962C8B-B14F-4D97-AF65-F5344CB8AC3E}">
        <p14:creationId xmlns:p14="http://schemas.microsoft.com/office/powerpoint/2010/main" val="3206201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English papers</a:t>
            </a:r>
          </a:p>
        </p:txBody>
      </p:sp>
      <p:sp>
        <p:nvSpPr>
          <p:cNvPr id="3" name="Content Placeholder 2"/>
          <p:cNvSpPr>
            <a:spLocks noGrp="1"/>
          </p:cNvSpPr>
          <p:nvPr>
            <p:ph idx="1"/>
          </p:nvPr>
        </p:nvSpPr>
        <p:spPr/>
        <p:txBody>
          <a:bodyPr/>
          <a:lstStyle/>
          <a:p>
            <a:pPr marL="0" lvl="0" indent="0" algn="just">
              <a:buNone/>
            </a:pPr>
            <a:r>
              <a:rPr lang="en-US" dirty="0" smtClean="0"/>
              <a:t>7. Kokabi</a:t>
            </a:r>
            <a:r>
              <a:rPr lang="en-US" dirty="0"/>
              <a:t>, </a:t>
            </a:r>
            <a:r>
              <a:rPr lang="en-US" dirty="0" err="1"/>
              <a:t>Mortaza</a:t>
            </a:r>
            <a:r>
              <a:rPr lang="en-US" dirty="0"/>
              <a:t> (1997). The Iranian adaptation of UNIMARC. </a:t>
            </a:r>
            <a:r>
              <a:rPr lang="en-US" i="1" dirty="0"/>
              <a:t>International Cataloguing and Bibliographic Control, 26(3)</a:t>
            </a:r>
            <a:r>
              <a:rPr lang="en-US" dirty="0"/>
              <a:t>, 63-65.</a:t>
            </a:r>
          </a:p>
          <a:p>
            <a:pPr marL="0" lvl="0" indent="0" algn="just">
              <a:buNone/>
            </a:pPr>
            <a:r>
              <a:rPr lang="en-US" dirty="0" smtClean="0"/>
              <a:t>8. Kokabi</a:t>
            </a:r>
            <a:r>
              <a:rPr lang="en-US" dirty="0"/>
              <a:t>, </a:t>
            </a:r>
            <a:r>
              <a:rPr lang="en-US" dirty="0" err="1"/>
              <a:t>Mortaza</a:t>
            </a:r>
            <a:r>
              <a:rPr lang="en-US" dirty="0"/>
              <a:t> (2001). IRANMARC: a true example of cross border librarianship. </a:t>
            </a:r>
            <a:r>
              <a:rPr lang="en-US" i="1" dirty="0"/>
              <a:t>International Librarianship: Cooperation and Collaboration, Frances Laverne Carroll and John Frederick Harvey (p.p. 137-38).</a:t>
            </a:r>
            <a:r>
              <a:rPr lang="en-US" dirty="0"/>
              <a:t> Boston: Scarecrow Press. </a:t>
            </a:r>
            <a:endParaRPr lang="en-US" dirty="0" smtClean="0"/>
          </a:p>
          <a:p>
            <a:pPr marL="0" indent="0" algn="just">
              <a:buNone/>
            </a:pPr>
            <a:r>
              <a:rPr lang="en-US" dirty="0" smtClean="0"/>
              <a:t>9. Kokabi</a:t>
            </a:r>
            <a:r>
              <a:rPr lang="en-US" dirty="0"/>
              <a:t>, </a:t>
            </a:r>
            <a:r>
              <a:rPr lang="en-US" dirty="0" err="1"/>
              <a:t>Mortaza</a:t>
            </a:r>
            <a:r>
              <a:rPr lang="en-US" dirty="0"/>
              <a:t> (2011). How not to benefit from the capabilities of a computer program to design its user interface?! Proceedings of the 7</a:t>
            </a:r>
            <a:r>
              <a:rPr lang="en-US" baseline="30000" dirty="0"/>
              <a:t>th</a:t>
            </a:r>
            <a:r>
              <a:rPr lang="en-US" dirty="0"/>
              <a:t> Annual International Conference of Computer Science and Information Systems, 13-16 June, 2011, Athens, Greece.</a:t>
            </a:r>
          </a:p>
          <a:p>
            <a:pPr marL="0" lvl="0" indent="0" algn="just">
              <a:buNone/>
            </a:pPr>
            <a:endParaRPr lang="en-US" dirty="0"/>
          </a:p>
          <a:p>
            <a:endParaRPr lang="en-US" dirty="0"/>
          </a:p>
        </p:txBody>
      </p:sp>
    </p:spTree>
    <p:extLst>
      <p:ext uri="{BB962C8B-B14F-4D97-AF65-F5344CB8AC3E}">
        <p14:creationId xmlns:p14="http://schemas.microsoft.com/office/powerpoint/2010/main" val="1355381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English papers</a:t>
            </a:r>
          </a:p>
        </p:txBody>
      </p:sp>
      <p:sp>
        <p:nvSpPr>
          <p:cNvPr id="3" name="Content Placeholder 2"/>
          <p:cNvSpPr>
            <a:spLocks noGrp="1"/>
          </p:cNvSpPr>
          <p:nvPr>
            <p:ph idx="1"/>
          </p:nvPr>
        </p:nvSpPr>
        <p:spPr/>
        <p:txBody>
          <a:bodyPr/>
          <a:lstStyle/>
          <a:p>
            <a:pPr marL="0" lvl="0" indent="0" algn="just">
              <a:buNone/>
            </a:pPr>
            <a:r>
              <a:rPr lang="en-US" dirty="0" smtClean="0"/>
              <a:t> 10. Kokabi</a:t>
            </a:r>
            <a:r>
              <a:rPr lang="en-US" dirty="0"/>
              <a:t>, </a:t>
            </a:r>
            <a:r>
              <a:rPr lang="en-US" dirty="0" err="1"/>
              <a:t>Mortaza</a:t>
            </a:r>
            <a:r>
              <a:rPr lang="en-US" dirty="0"/>
              <a:t>, </a:t>
            </a:r>
            <a:r>
              <a:rPr lang="en-US" dirty="0" err="1"/>
              <a:t>Rezaei</a:t>
            </a:r>
            <a:r>
              <a:rPr lang="en-US" dirty="0"/>
              <a:t> </a:t>
            </a:r>
            <a:r>
              <a:rPr lang="en-US" dirty="0" err="1"/>
              <a:t>Sharifabadi</a:t>
            </a:r>
            <a:r>
              <a:rPr lang="en-US" dirty="0"/>
              <a:t>, </a:t>
            </a:r>
            <a:r>
              <a:rPr lang="en-US" dirty="0" err="1"/>
              <a:t>Saeid</a:t>
            </a:r>
            <a:r>
              <a:rPr lang="en-US" dirty="0"/>
              <a:t>, </a:t>
            </a:r>
            <a:r>
              <a:rPr lang="en-US" dirty="0" err="1"/>
              <a:t>Osareh</a:t>
            </a:r>
            <a:r>
              <a:rPr lang="en-US" dirty="0"/>
              <a:t>, </a:t>
            </a:r>
            <a:r>
              <a:rPr lang="en-US" dirty="0" err="1"/>
              <a:t>Farideh</a:t>
            </a:r>
            <a:r>
              <a:rPr lang="en-US" dirty="0"/>
              <a:t>, </a:t>
            </a:r>
            <a:r>
              <a:rPr lang="en-US" dirty="0" err="1"/>
              <a:t>Asnafi</a:t>
            </a:r>
            <a:r>
              <a:rPr lang="en-US" dirty="0"/>
              <a:t>, Amir Reza (2014). A Survey on Capabilities of UNIMARC and IRANMARC for Management of Archival Resources: Specialists' Viewpoint. </a:t>
            </a:r>
            <a:r>
              <a:rPr lang="en-US" i="1" dirty="0"/>
              <a:t>International Journal of Information Science and Management (IJISM), </a:t>
            </a:r>
            <a:r>
              <a:rPr lang="en-US" dirty="0"/>
              <a:t>12(2), 57-60</a:t>
            </a:r>
            <a:r>
              <a:rPr lang="en-US" i="1" dirty="0" smtClean="0"/>
              <a:t>.</a:t>
            </a:r>
          </a:p>
          <a:p>
            <a:pPr marL="0" indent="0" algn="just">
              <a:buNone/>
            </a:pPr>
            <a:r>
              <a:rPr lang="en-US" dirty="0" smtClean="0"/>
              <a:t>11. </a:t>
            </a:r>
            <a:r>
              <a:rPr lang="en-US" dirty="0" err="1" smtClean="0"/>
              <a:t>Pashootanizadeh</a:t>
            </a:r>
            <a:r>
              <a:rPr lang="en-US" dirty="0"/>
              <a:t>, </a:t>
            </a:r>
            <a:r>
              <a:rPr lang="en-US" dirty="0" err="1"/>
              <a:t>Mitra</a:t>
            </a:r>
            <a:r>
              <a:rPr lang="en-US" dirty="0"/>
              <a:t>; Kokabi, </a:t>
            </a:r>
            <a:r>
              <a:rPr lang="en-US" dirty="0" err="1"/>
              <a:t>Mortaza</a:t>
            </a:r>
            <a:r>
              <a:rPr lang="en-US" dirty="0"/>
              <a:t> (2017). The Most Appropriate MARC Format for Farsi Printed Books and Digital Resources, Journal of Library Metadata, 1-10.</a:t>
            </a:r>
          </a:p>
          <a:p>
            <a:pPr marL="0" lvl="0" indent="0" algn="just">
              <a:buNone/>
            </a:pPr>
            <a:r>
              <a:rPr lang="en-US" dirty="0" smtClean="0"/>
              <a:t>Supervision of 7 masters and PhD dissertations on MARC and UNIMARC.</a:t>
            </a:r>
            <a:endParaRPr lang="en-US" dirty="0"/>
          </a:p>
          <a:p>
            <a:endParaRPr lang="en-US" dirty="0"/>
          </a:p>
        </p:txBody>
      </p:sp>
    </p:spTree>
    <p:extLst>
      <p:ext uri="{BB962C8B-B14F-4D97-AF65-F5344CB8AC3E}">
        <p14:creationId xmlns:p14="http://schemas.microsoft.com/office/powerpoint/2010/main" val="3349833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issues to be discussed.</a:t>
            </a:r>
            <a:br>
              <a:rPr lang="en-US" dirty="0" smtClean="0"/>
            </a:br>
            <a:endParaRPr lang="en-US" dirty="0"/>
          </a:p>
        </p:txBody>
      </p:sp>
      <p:sp>
        <p:nvSpPr>
          <p:cNvPr id="3" name="Content Placeholder 2"/>
          <p:cNvSpPr>
            <a:spLocks noGrp="1"/>
          </p:cNvSpPr>
          <p:nvPr>
            <p:ph idx="1"/>
          </p:nvPr>
        </p:nvSpPr>
        <p:spPr/>
        <p:txBody>
          <a:bodyPr/>
          <a:lstStyle/>
          <a:p>
            <a:pPr marL="0" indent="0" algn="just">
              <a:buNone/>
            </a:pPr>
            <a:r>
              <a:rPr lang="en-US" dirty="0" smtClean="0"/>
              <a:t>1. what is the future of UNIMARC when considering the rivals such as MARC21 and standards such as MODS, MADS, METS, etc.?</a:t>
            </a:r>
          </a:p>
          <a:p>
            <a:pPr marL="0" indent="0" algn="just">
              <a:buNone/>
            </a:pPr>
            <a:r>
              <a:rPr lang="en-US" dirty="0" smtClean="0"/>
              <a:t>2. what is the future of MARC? And </a:t>
            </a:r>
          </a:p>
          <a:p>
            <a:pPr marL="0" indent="0" algn="just">
              <a:buNone/>
            </a:pPr>
            <a:r>
              <a:rPr lang="en-US" dirty="0" smtClean="0"/>
              <a:t>3. what is the future of libraries?</a:t>
            </a:r>
            <a:endParaRPr lang="en-US" dirty="0"/>
          </a:p>
        </p:txBody>
      </p:sp>
    </p:spTree>
    <p:extLst>
      <p:ext uri="{BB962C8B-B14F-4D97-AF65-F5344CB8AC3E}">
        <p14:creationId xmlns:p14="http://schemas.microsoft.com/office/powerpoint/2010/main" val="11635433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4800" dirty="0" smtClean="0"/>
              <a:t>Thank you</a:t>
            </a:r>
          </a:p>
          <a:p>
            <a:pPr marL="0" indent="0" algn="ctr">
              <a:buNone/>
            </a:pPr>
            <a:r>
              <a:rPr lang="en-US" sz="4800" dirty="0" smtClean="0"/>
              <a:t> </a:t>
            </a:r>
          </a:p>
          <a:p>
            <a:pPr marL="0" indent="0" algn="ctr">
              <a:buNone/>
            </a:pPr>
            <a:r>
              <a:rPr lang="en-US" sz="4800" dirty="0" smtClean="0"/>
              <a:t>For your</a:t>
            </a:r>
          </a:p>
          <a:p>
            <a:pPr marL="0" indent="0" algn="ctr">
              <a:buNone/>
            </a:pPr>
            <a:endParaRPr lang="en-US" sz="4800" dirty="0" smtClean="0"/>
          </a:p>
          <a:p>
            <a:pPr marL="0" indent="0" algn="ctr">
              <a:buNone/>
            </a:pPr>
            <a:r>
              <a:rPr lang="en-US" sz="4800" smtClean="0"/>
              <a:t>Patience.</a:t>
            </a:r>
            <a:endParaRPr lang="en-US" sz="4800" dirty="0"/>
          </a:p>
        </p:txBody>
      </p:sp>
    </p:spTree>
    <p:extLst>
      <p:ext uri="{BB962C8B-B14F-4D97-AF65-F5344CB8AC3E}">
        <p14:creationId xmlns:p14="http://schemas.microsoft.com/office/powerpoint/2010/main" val="31273511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75648" y="1948455"/>
            <a:ext cx="10515600" cy="4351338"/>
          </a:xfrm>
        </p:spPr>
        <p:txBody>
          <a:bodyPr/>
          <a:lstStyle/>
          <a:p>
            <a:pPr marL="0" indent="0" algn="just">
              <a:buNone/>
            </a:pPr>
            <a:r>
              <a:rPr lang="en-US" dirty="0" smtClean="0"/>
              <a:t>The first serious encounter with UNIMARC:</a:t>
            </a:r>
          </a:p>
          <a:p>
            <a:pPr marL="0" indent="0" algn="just">
              <a:buNone/>
            </a:pPr>
            <a:r>
              <a:rPr lang="en-US" dirty="0" smtClean="0"/>
              <a:t>Doctoral dissertation:</a:t>
            </a:r>
          </a:p>
          <a:p>
            <a:pPr marL="0" indent="0" algn="just">
              <a:buNone/>
            </a:pPr>
            <a:r>
              <a:rPr lang="en-US" dirty="0" smtClean="0"/>
              <a:t>Development of a Machine-Readable Cataloguing (MARC) format for Iran (1994)</a:t>
            </a:r>
          </a:p>
          <a:p>
            <a:pPr marL="0" indent="0" algn="just">
              <a:buNone/>
            </a:pPr>
            <a:r>
              <a:rPr lang="en-US" dirty="0" smtClean="0"/>
              <a:t>After examining USMARC and UKMARC, UNIMARC was suggested as the basis for </a:t>
            </a:r>
            <a:r>
              <a:rPr lang="en-US" dirty="0" err="1" smtClean="0"/>
              <a:t>IranMARC</a:t>
            </a:r>
            <a:r>
              <a:rPr lang="en-US" dirty="0" smtClean="0"/>
              <a:t> format.</a:t>
            </a:r>
          </a:p>
          <a:p>
            <a:pPr marL="0" indent="0" algn="just">
              <a:buNone/>
            </a:pPr>
            <a:r>
              <a:rPr lang="en-US" dirty="0" smtClean="0"/>
              <a:t>Some modifications were made to UNIMARC, based on Iranian bibliographic characteristics and approval by PUC. </a:t>
            </a:r>
            <a:endParaRPr lang="en-US" dirty="0"/>
          </a:p>
        </p:txBody>
      </p:sp>
    </p:spTree>
    <p:extLst>
      <p:ext uri="{BB962C8B-B14F-4D97-AF65-F5344CB8AC3E}">
        <p14:creationId xmlns:p14="http://schemas.microsoft.com/office/powerpoint/2010/main" val="2877597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Iranian National MARC Committee (INMC) was established in April, 1998. at the same time another institution was working on developing IRANMARC based on USMARC, but INMC won the competition and selected UNIMARC as the basis for IRANMARC.</a:t>
            </a:r>
          </a:p>
          <a:p>
            <a:pPr marL="0" indent="0">
              <a:buNone/>
            </a:pPr>
            <a:r>
              <a:rPr lang="en-US" dirty="0" smtClean="0"/>
              <a:t>I was a member of INMC.</a:t>
            </a:r>
          </a:p>
          <a:p>
            <a:pPr marL="0" indent="0">
              <a:buNone/>
            </a:pPr>
            <a:r>
              <a:rPr lang="en-US" dirty="0" smtClean="0"/>
              <a:t>IRANMARC book was published by National Library of the Islamic Republic of Iran in 2002.</a:t>
            </a:r>
          </a:p>
          <a:p>
            <a:pPr marL="0" indent="0">
              <a:buNone/>
            </a:pPr>
            <a:r>
              <a:rPr lang="en-US" dirty="0" smtClean="0"/>
              <a:t>Block 4– was not included in IRANMARC book.</a:t>
            </a:r>
          </a:p>
          <a:p>
            <a:pPr marL="0" indent="0">
              <a:buNone/>
            </a:pPr>
            <a:r>
              <a:rPr lang="en-US" dirty="0" smtClean="0"/>
              <a:t>Since then I have had no formal involvement in any UNIMARC activity.</a:t>
            </a:r>
            <a:endParaRPr lang="en-US" dirty="0"/>
          </a:p>
        </p:txBody>
      </p:sp>
    </p:spTree>
    <p:extLst>
      <p:ext uri="{BB962C8B-B14F-4D97-AF65-F5344CB8AC3E}">
        <p14:creationId xmlns:p14="http://schemas.microsoft.com/office/powerpoint/2010/main" val="553000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publications dealing directly with  UNIMARC and IRANMARC (in Farsi)</a:t>
            </a:r>
            <a:br>
              <a:rPr lang="en-US" dirty="0" smtClean="0"/>
            </a:br>
            <a:endParaRPr lang="en-US" dirty="0"/>
          </a:p>
        </p:txBody>
      </p:sp>
      <p:sp>
        <p:nvSpPr>
          <p:cNvPr id="3" name="Content Placeholder 2"/>
          <p:cNvSpPr>
            <a:spLocks noGrp="1"/>
          </p:cNvSpPr>
          <p:nvPr>
            <p:ph idx="1"/>
          </p:nvPr>
        </p:nvSpPr>
        <p:spPr/>
        <p:txBody>
          <a:bodyPr/>
          <a:lstStyle/>
          <a:p>
            <a:pPr marL="0" indent="0" algn="just">
              <a:buNone/>
            </a:pPr>
            <a:r>
              <a:rPr lang="en-US" dirty="0" smtClean="0"/>
              <a:t>1. some points on IRANMARC (1993) </a:t>
            </a:r>
          </a:p>
          <a:p>
            <a:pPr marL="0" indent="0" algn="just">
              <a:buNone/>
            </a:pPr>
            <a:r>
              <a:rPr lang="en-US" dirty="0" smtClean="0"/>
              <a:t>2. selection of proper format for cataloguing of Iranian computerized publications (1996) </a:t>
            </a:r>
          </a:p>
          <a:p>
            <a:pPr marL="0" indent="0" algn="just">
              <a:buNone/>
            </a:pPr>
            <a:r>
              <a:rPr lang="en-US" dirty="0" smtClean="0"/>
              <a:t>3. selection of proper format for transmission of bibliographic data (1996)</a:t>
            </a:r>
          </a:p>
          <a:p>
            <a:pPr marL="0" indent="0" algn="just">
              <a:buNone/>
            </a:pPr>
            <a:r>
              <a:rPr lang="en-US" dirty="0" smtClean="0"/>
              <a:t>4. IRANMARC (1998)</a:t>
            </a:r>
          </a:p>
          <a:p>
            <a:pPr marL="0" indent="0" algn="just">
              <a:buNone/>
            </a:pPr>
            <a:r>
              <a:rPr lang="en-US" dirty="0" smtClean="0"/>
              <a:t>5. IRANMARC format: theory and implementation (2000)</a:t>
            </a:r>
          </a:p>
          <a:p>
            <a:pPr marL="0" indent="0" algn="just">
              <a:buNone/>
            </a:pPr>
            <a:r>
              <a:rPr lang="en-US" dirty="0" smtClean="0"/>
              <a:t>6. illustrative matter in National bibliography of Iran and IRANMARC (2003)</a:t>
            </a:r>
          </a:p>
          <a:p>
            <a:pPr marL="0" indent="0" algn="just">
              <a:buNone/>
            </a:pPr>
            <a:endParaRPr lang="en-US" dirty="0"/>
          </a:p>
        </p:txBody>
      </p:sp>
    </p:spTree>
    <p:extLst>
      <p:ext uri="{BB962C8B-B14F-4D97-AF65-F5344CB8AC3E}">
        <p14:creationId xmlns:p14="http://schemas.microsoft.com/office/powerpoint/2010/main" val="35390906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publications dealing directly with  UNIMARC and IRANMARC (in Farsi)</a:t>
            </a:r>
            <a:br>
              <a:rPr lang="en-US" dirty="0" smtClean="0"/>
            </a:br>
            <a:endParaRPr lang="en-US" dirty="0"/>
          </a:p>
        </p:txBody>
      </p:sp>
      <p:sp>
        <p:nvSpPr>
          <p:cNvPr id="3" name="Content Placeholder 2"/>
          <p:cNvSpPr>
            <a:spLocks noGrp="1"/>
          </p:cNvSpPr>
          <p:nvPr>
            <p:ph idx="1"/>
          </p:nvPr>
        </p:nvSpPr>
        <p:spPr/>
        <p:txBody>
          <a:bodyPr/>
          <a:lstStyle/>
          <a:p>
            <a:pPr marL="0" indent="0" algn="just">
              <a:buNone/>
            </a:pPr>
            <a:r>
              <a:rPr lang="en-US" dirty="0" smtClean="0"/>
              <a:t>7. series in National bibliography of Iran and IRANMARC (2005)</a:t>
            </a:r>
          </a:p>
          <a:p>
            <a:pPr marL="0" indent="0" algn="just">
              <a:buNone/>
            </a:pPr>
            <a:r>
              <a:rPr lang="en-US" dirty="0" smtClean="0"/>
              <a:t>8. presentation of holdings format for UNIMARC (translation from English) (2004)</a:t>
            </a:r>
          </a:p>
          <a:p>
            <a:pPr marL="0" indent="0" algn="just">
              <a:buNone/>
            </a:pPr>
            <a:r>
              <a:rPr lang="en-US" dirty="0" smtClean="0"/>
              <a:t>9. MARC (2004)</a:t>
            </a:r>
          </a:p>
          <a:p>
            <a:pPr marL="0" indent="0" algn="just">
              <a:buNone/>
            </a:pPr>
            <a:r>
              <a:rPr lang="en-US" dirty="0" smtClean="0"/>
              <a:t>10. suggested modifications in IRANMARC format to make it compatible to Iranian medical libraries (2007)</a:t>
            </a:r>
          </a:p>
          <a:p>
            <a:pPr marL="0" indent="0" algn="just">
              <a:buNone/>
            </a:pPr>
            <a:r>
              <a:rPr lang="en-US" dirty="0" smtClean="0"/>
              <a:t>11. where is IRANMARC going?: an investigation into IRANMARC in three phases (2007)</a:t>
            </a:r>
            <a:endParaRPr lang="en-US" dirty="0"/>
          </a:p>
        </p:txBody>
      </p:sp>
    </p:spTree>
    <p:extLst>
      <p:ext uri="{BB962C8B-B14F-4D97-AF65-F5344CB8AC3E}">
        <p14:creationId xmlns:p14="http://schemas.microsoft.com/office/powerpoint/2010/main" val="876995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publications dealing directly with  UNIMARC and IRANMARC (in Farsi)</a:t>
            </a:r>
            <a:br>
              <a:rPr lang="en-US" dirty="0" smtClean="0"/>
            </a:br>
            <a:endParaRPr lang="en-US" dirty="0"/>
          </a:p>
        </p:txBody>
      </p:sp>
      <p:sp>
        <p:nvSpPr>
          <p:cNvPr id="3" name="Content Placeholder 2"/>
          <p:cNvSpPr>
            <a:spLocks noGrp="1"/>
          </p:cNvSpPr>
          <p:nvPr>
            <p:ph idx="1"/>
          </p:nvPr>
        </p:nvSpPr>
        <p:spPr/>
        <p:txBody>
          <a:bodyPr/>
          <a:lstStyle/>
          <a:p>
            <a:pPr marL="0" indent="0" algn="just">
              <a:buNone/>
            </a:pPr>
            <a:r>
              <a:rPr lang="en-US" dirty="0" smtClean="0"/>
              <a:t>12. FRAD for authority data for MARC: expansion of FRBR to MARC authority data (translated from English) (2005)</a:t>
            </a:r>
          </a:p>
          <a:p>
            <a:pPr marL="0" indent="0" algn="just">
              <a:buNone/>
            </a:pPr>
            <a:r>
              <a:rPr lang="en-US" dirty="0" smtClean="0"/>
              <a:t>13. how not to benefit from the potentials of a computer program to design its interface? (2009)</a:t>
            </a:r>
          </a:p>
          <a:p>
            <a:pPr marL="0" indent="0" algn="just">
              <a:buNone/>
            </a:pPr>
            <a:r>
              <a:rPr lang="en-US" dirty="0" smtClean="0"/>
              <a:t>14. a comparative study of IRANMARC format for in RASA software with UNIMARC format for periodicals (2009) (with two other authors)</a:t>
            </a:r>
          </a:p>
          <a:p>
            <a:pPr marL="0" indent="0" algn="just">
              <a:buNone/>
            </a:pPr>
            <a:r>
              <a:rPr lang="en-US" dirty="0" smtClean="0"/>
              <a:t>15. an identification of  bibliographic relationships among bibliographic families of </a:t>
            </a:r>
            <a:r>
              <a:rPr lang="en-US" dirty="0" err="1" smtClean="0"/>
              <a:t>Shahnameh</a:t>
            </a:r>
            <a:r>
              <a:rPr lang="en-US" dirty="0" smtClean="0"/>
              <a:t> and </a:t>
            </a:r>
            <a:r>
              <a:rPr lang="en-US" dirty="0" err="1" smtClean="0"/>
              <a:t>Nahjolbalagheh</a:t>
            </a:r>
            <a:r>
              <a:rPr lang="en-US" dirty="0" smtClean="0"/>
              <a:t> and fields required to illustrate them (2012) (with another author)</a:t>
            </a:r>
            <a:endParaRPr lang="en-US" dirty="0"/>
          </a:p>
        </p:txBody>
      </p:sp>
    </p:spTree>
    <p:extLst>
      <p:ext uri="{BB962C8B-B14F-4D97-AF65-F5344CB8AC3E}">
        <p14:creationId xmlns:p14="http://schemas.microsoft.com/office/powerpoint/2010/main" val="3773322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My publications dealing directly with  UNIMARC and IRANMARC (in Farsi)</a:t>
            </a:r>
            <a:br>
              <a:rPr lang="en-US" dirty="0"/>
            </a:br>
            <a:endParaRPr lang="en-US" dirty="0"/>
          </a:p>
        </p:txBody>
      </p:sp>
      <p:sp>
        <p:nvSpPr>
          <p:cNvPr id="3" name="Content Placeholder 2"/>
          <p:cNvSpPr>
            <a:spLocks noGrp="1"/>
          </p:cNvSpPr>
          <p:nvPr>
            <p:ph idx="1"/>
          </p:nvPr>
        </p:nvSpPr>
        <p:spPr/>
        <p:txBody>
          <a:bodyPr/>
          <a:lstStyle/>
          <a:p>
            <a:pPr marL="0" indent="0" algn="just">
              <a:buNone/>
            </a:pPr>
            <a:r>
              <a:rPr lang="en-US" dirty="0" smtClean="0"/>
              <a:t>16. comparison of electronic worksheet of National Library of Iran with UNIMARC and MARC21 (with two other authors)</a:t>
            </a:r>
          </a:p>
          <a:p>
            <a:pPr marL="0" indent="0" algn="just">
              <a:buNone/>
            </a:pPr>
            <a:r>
              <a:rPr lang="en-US" dirty="0" smtClean="0"/>
              <a:t>17. relational fields and their use rage in Farsi bibliographic records to illustrate the relationships among works (with two other authors)</a:t>
            </a:r>
          </a:p>
          <a:p>
            <a:pPr marL="0" indent="0" algn="just">
              <a:buNone/>
            </a:pPr>
            <a:r>
              <a:rPr lang="en-US" dirty="0" smtClean="0"/>
              <a:t>18. comparison of IRANMARC manual for monographs, MARC21 and UNIMARC with 17 problems identified in relation to IRANMARC (with one more authors)</a:t>
            </a:r>
          </a:p>
          <a:p>
            <a:pPr marL="0" indent="0" algn="just">
              <a:buNone/>
            </a:pPr>
            <a:r>
              <a:rPr lang="en-US" dirty="0" smtClean="0"/>
              <a:t>19. Studying UNIMARC ability to illustrate bibliographic relationships through block 4– fields (with one more author)</a:t>
            </a:r>
          </a:p>
          <a:p>
            <a:endParaRPr lang="en-US" dirty="0"/>
          </a:p>
        </p:txBody>
      </p:sp>
    </p:spTree>
    <p:extLst>
      <p:ext uri="{BB962C8B-B14F-4D97-AF65-F5344CB8AC3E}">
        <p14:creationId xmlns:p14="http://schemas.microsoft.com/office/powerpoint/2010/main" val="3035149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My publications dealing directly with  UNIMARC and IRANMARC (in Farsi)</a:t>
            </a:r>
            <a:br>
              <a:rPr lang="en-US" dirty="0"/>
            </a:br>
            <a:endParaRPr lang="en-US" dirty="0"/>
          </a:p>
        </p:txBody>
      </p:sp>
      <p:sp>
        <p:nvSpPr>
          <p:cNvPr id="3" name="Content Placeholder 2"/>
          <p:cNvSpPr>
            <a:spLocks noGrp="1"/>
          </p:cNvSpPr>
          <p:nvPr>
            <p:ph idx="1"/>
          </p:nvPr>
        </p:nvSpPr>
        <p:spPr/>
        <p:txBody>
          <a:bodyPr/>
          <a:lstStyle/>
          <a:p>
            <a:pPr marL="0" indent="0" algn="just">
              <a:buNone/>
            </a:pPr>
            <a:r>
              <a:rPr lang="en-US" dirty="0" smtClean="0"/>
              <a:t>20. comparing ISAD elements with UNIMARC, IRANMARC, and MARC21 fields (with two more authors)</a:t>
            </a:r>
          </a:p>
          <a:p>
            <a:pPr marL="0" indent="0" algn="just">
              <a:buNone/>
            </a:pPr>
            <a:r>
              <a:rPr lang="en-US" dirty="0" smtClean="0"/>
              <a:t>21. studying UNIMARC and MARC21 abilities for Farsi printed books and electronic resources (with one more author)</a:t>
            </a:r>
          </a:p>
          <a:p>
            <a:pPr marL="0" indent="0" algn="just">
              <a:buNone/>
            </a:pPr>
            <a:r>
              <a:rPr lang="en-US" dirty="0" smtClean="0"/>
              <a:t>22. comparing printed worksheet of NLI with UNIMARC and MARC21 in order to suggest a more complete worksheet (with one more author)</a:t>
            </a:r>
            <a:endParaRPr lang="en-US" dirty="0"/>
          </a:p>
        </p:txBody>
      </p:sp>
    </p:spTree>
    <p:extLst>
      <p:ext uri="{BB962C8B-B14F-4D97-AF65-F5344CB8AC3E}">
        <p14:creationId xmlns:p14="http://schemas.microsoft.com/office/powerpoint/2010/main" val="4170066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English papers</a:t>
            </a:r>
            <a:endParaRPr lang="en-US" dirty="0"/>
          </a:p>
        </p:txBody>
      </p:sp>
      <p:sp>
        <p:nvSpPr>
          <p:cNvPr id="3" name="Content Placeholder 2"/>
          <p:cNvSpPr>
            <a:spLocks noGrp="1"/>
          </p:cNvSpPr>
          <p:nvPr>
            <p:ph idx="1"/>
          </p:nvPr>
        </p:nvSpPr>
        <p:spPr/>
        <p:txBody>
          <a:bodyPr>
            <a:normAutofit fontScale="92500" lnSpcReduction="20000"/>
          </a:bodyPr>
          <a:lstStyle/>
          <a:p>
            <a:pPr marL="0" lvl="0" indent="0" algn="just">
              <a:buNone/>
            </a:pPr>
            <a:r>
              <a:rPr lang="en-US" dirty="0" smtClean="0"/>
              <a:t>1. Kokabi</a:t>
            </a:r>
            <a:r>
              <a:rPr lang="en-US" dirty="0"/>
              <a:t>, </a:t>
            </a:r>
            <a:r>
              <a:rPr lang="en-US" dirty="0" err="1"/>
              <a:t>Mortaza</a:t>
            </a:r>
            <a:r>
              <a:rPr lang="en-US" dirty="0"/>
              <a:t> (1995). A MARC format for Iran. </a:t>
            </a:r>
            <a:r>
              <a:rPr lang="en-US" i="1" dirty="0"/>
              <a:t>OFOGH: The Journal of Computer Science and Engineering</a:t>
            </a:r>
            <a:r>
              <a:rPr lang="en-US" dirty="0"/>
              <a:t>, 2(1), 15-20.</a:t>
            </a:r>
          </a:p>
          <a:p>
            <a:pPr marL="0" lvl="0" indent="0" algn="just">
              <a:buNone/>
            </a:pPr>
            <a:r>
              <a:rPr lang="en-US" dirty="0" smtClean="0"/>
              <a:t>2. Kokabi</a:t>
            </a:r>
            <a:r>
              <a:rPr lang="en-US" dirty="0"/>
              <a:t>, </a:t>
            </a:r>
            <a:r>
              <a:rPr lang="en-US" dirty="0" err="1"/>
              <a:t>Mortaza</a:t>
            </a:r>
            <a:r>
              <a:rPr lang="en-US" dirty="0"/>
              <a:t> (1995). The internationalization of MARC, part I: the emergence and divergence of MARC. </a:t>
            </a:r>
            <a:r>
              <a:rPr lang="en-US" i="1" dirty="0"/>
              <a:t>Library Review</a:t>
            </a:r>
            <a:r>
              <a:rPr lang="en-US" dirty="0"/>
              <a:t>, </a:t>
            </a:r>
            <a:r>
              <a:rPr lang="en-US" i="1" dirty="0"/>
              <a:t>44(4),</a:t>
            </a:r>
            <a:r>
              <a:rPr lang="en-US" dirty="0"/>
              <a:t> 21-35.</a:t>
            </a:r>
          </a:p>
          <a:p>
            <a:pPr marL="0" lvl="0" indent="0" algn="just">
              <a:buNone/>
            </a:pPr>
            <a:r>
              <a:rPr lang="en-US" dirty="0" smtClean="0"/>
              <a:t>3. Kokabi</a:t>
            </a:r>
            <a:r>
              <a:rPr lang="en-US" dirty="0"/>
              <a:t>, </a:t>
            </a:r>
            <a:r>
              <a:rPr lang="en-US" dirty="0" err="1"/>
              <a:t>Mortaza</a:t>
            </a:r>
            <a:r>
              <a:rPr lang="en-US" dirty="0"/>
              <a:t> (1995). The internationalization of MARC, part II: some MARC formats based on USMARC. </a:t>
            </a:r>
            <a:r>
              <a:rPr lang="en-US" i="1" dirty="0"/>
              <a:t>Library Review</a:t>
            </a:r>
            <a:r>
              <a:rPr lang="en-US" dirty="0"/>
              <a:t>, </a:t>
            </a:r>
            <a:r>
              <a:rPr lang="en-US" i="1" dirty="0"/>
              <a:t>44(6),</a:t>
            </a:r>
            <a:r>
              <a:rPr lang="en-US" dirty="0"/>
              <a:t> 38-45.</a:t>
            </a:r>
          </a:p>
          <a:p>
            <a:pPr marL="0" lvl="0" indent="0" algn="just">
              <a:buNone/>
            </a:pPr>
            <a:r>
              <a:rPr lang="en-US" dirty="0" smtClean="0"/>
              <a:t>4. Kokabi</a:t>
            </a:r>
            <a:r>
              <a:rPr lang="en-US" dirty="0"/>
              <a:t>, </a:t>
            </a:r>
            <a:r>
              <a:rPr lang="en-US" dirty="0" err="1"/>
              <a:t>Mortaza</a:t>
            </a:r>
            <a:r>
              <a:rPr lang="en-US" dirty="0"/>
              <a:t> (1995). The internationalization of MARC, part III: some MARC formats based on UKMARC. </a:t>
            </a:r>
            <a:r>
              <a:rPr lang="en-US" i="1" dirty="0"/>
              <a:t>Library Review, 44(6),</a:t>
            </a:r>
            <a:r>
              <a:rPr lang="en-US" dirty="0"/>
              <a:t> 46-51.</a:t>
            </a:r>
          </a:p>
          <a:p>
            <a:pPr marL="0" lvl="0" indent="0" algn="just">
              <a:buNone/>
            </a:pPr>
            <a:r>
              <a:rPr lang="en-US" dirty="0" smtClean="0"/>
              <a:t>5. Kokabi</a:t>
            </a:r>
            <a:r>
              <a:rPr lang="en-US" dirty="0"/>
              <a:t>, </a:t>
            </a:r>
            <a:r>
              <a:rPr lang="en-US" dirty="0" err="1"/>
              <a:t>Mortaza</a:t>
            </a:r>
            <a:r>
              <a:rPr lang="en-US" dirty="0"/>
              <a:t> (1995). The internationalization of MARC, part IV: UNIMARC, some formats based on it and some other MARC formats. </a:t>
            </a:r>
            <a:r>
              <a:rPr lang="en-US" i="1" dirty="0"/>
              <a:t>Library Review, 44(7),</a:t>
            </a:r>
            <a:r>
              <a:rPr lang="en-US" dirty="0"/>
              <a:t> 8-33.</a:t>
            </a:r>
          </a:p>
          <a:p>
            <a:pPr marL="0" lvl="0" indent="0" algn="just">
              <a:buNone/>
            </a:pPr>
            <a:r>
              <a:rPr lang="en-US" dirty="0" smtClean="0"/>
              <a:t>6. Kokabi</a:t>
            </a:r>
            <a:r>
              <a:rPr lang="en-US" dirty="0"/>
              <a:t>, </a:t>
            </a:r>
            <a:r>
              <a:rPr lang="en-US" dirty="0" err="1"/>
              <a:t>Mortaza</a:t>
            </a:r>
            <a:r>
              <a:rPr lang="en-US" dirty="0"/>
              <a:t> (1996). Is the future of MARC assured?. </a:t>
            </a:r>
            <a:r>
              <a:rPr lang="en-US" i="1" dirty="0"/>
              <a:t>Library Review</a:t>
            </a:r>
            <a:r>
              <a:rPr lang="en-US" dirty="0"/>
              <a:t>, </a:t>
            </a:r>
            <a:r>
              <a:rPr lang="en-US" i="1" dirty="0"/>
              <a:t>45(2),</a:t>
            </a:r>
            <a:r>
              <a:rPr lang="en-US" dirty="0"/>
              <a:t> 68-72.</a:t>
            </a:r>
          </a:p>
          <a:p>
            <a:endParaRPr lang="en-US" dirty="0"/>
          </a:p>
        </p:txBody>
      </p:sp>
    </p:spTree>
    <p:extLst>
      <p:ext uri="{BB962C8B-B14F-4D97-AF65-F5344CB8AC3E}">
        <p14:creationId xmlns:p14="http://schemas.microsoft.com/office/powerpoint/2010/main" val="30073123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TotalTime>
  <Words>1071</Words>
  <Application>Microsoft Office PowerPoint</Application>
  <PresentationFormat>Widescreen</PresentationFormat>
  <Paragraphs>66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A brief account of UNIMARC in Iran</vt:lpstr>
      <vt:lpstr>PowerPoint Presentation</vt:lpstr>
      <vt:lpstr>PowerPoint Presentation</vt:lpstr>
      <vt:lpstr>My publications dealing directly with  UNIMARC and IRANMARC (in Farsi) </vt:lpstr>
      <vt:lpstr>My publications dealing directly with  UNIMARC and IRANMARC (in Farsi) </vt:lpstr>
      <vt:lpstr>My publications dealing directly with  UNIMARC and IRANMARC (in Farsi) </vt:lpstr>
      <vt:lpstr>My publications dealing directly with  UNIMARC and IRANMARC (in Farsi) </vt:lpstr>
      <vt:lpstr>My publications dealing directly with  UNIMARC and IRANMARC (in Farsi) </vt:lpstr>
      <vt:lpstr>English papers</vt:lpstr>
      <vt:lpstr>English papers</vt:lpstr>
      <vt:lpstr>English papers</vt:lpstr>
      <vt:lpstr>Some issues to be discussed.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brief account of UNIMARC in Iran</dc:title>
  <dc:creator>Morteza Kokabi</dc:creator>
  <cp:lastModifiedBy>DAVAR</cp:lastModifiedBy>
  <cp:revision>15</cp:revision>
  <dcterms:created xsi:type="dcterms:W3CDTF">2018-11-16T17:11:21Z</dcterms:created>
  <dcterms:modified xsi:type="dcterms:W3CDTF">2019-05-26T07:46:45Z</dcterms:modified>
</cp:coreProperties>
</file>